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0"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12" d="100"/>
          <a:sy n="112" d="100"/>
        </p:scale>
        <p:origin x="61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9582D-E0E5-467B-BC4F-F90F936681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3BB585-4D30-4766-9DC3-F27D8A5992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75E30A-91FF-4721-B9BD-4CFDDEE761D8}"/>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5" name="Footer Placeholder 4">
            <a:extLst>
              <a:ext uri="{FF2B5EF4-FFF2-40B4-BE49-F238E27FC236}">
                <a16:creationId xmlns:a16="http://schemas.microsoft.com/office/drawing/2014/main" id="{550A333F-2A2C-4939-9071-0CBE833A1D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C7D2DE-BE17-4F35-9914-707C1C54796C}"/>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4035296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641C-2075-4636-B7FF-EDDA5F5DD3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7003C3-6481-408A-B779-010C4C6FF8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7B33AD-F38D-444D-ADA4-DAC55C13C43B}"/>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5" name="Footer Placeholder 4">
            <a:extLst>
              <a:ext uri="{FF2B5EF4-FFF2-40B4-BE49-F238E27FC236}">
                <a16:creationId xmlns:a16="http://schemas.microsoft.com/office/drawing/2014/main" id="{F823E4A2-620C-48AE-8E64-8E7E9392C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38D66D-ABAF-4B89-BCDD-55E55B72601B}"/>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33450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515E6-0542-4D83-8713-92CA10049A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119B4F-D7DB-4B25-9821-E872D2DD28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ADCE6A-6809-43C3-B84B-D4D99584C845}"/>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5" name="Footer Placeholder 4">
            <a:extLst>
              <a:ext uri="{FF2B5EF4-FFF2-40B4-BE49-F238E27FC236}">
                <a16:creationId xmlns:a16="http://schemas.microsoft.com/office/drawing/2014/main" id="{086499FA-0D6B-4A80-A58F-1988B45C77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A0C697-1652-44DE-A6B0-17CA26A26D8B}"/>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2833699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5C540-9D1F-4CD0-B892-D546DB5212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EC70AC-3D51-4700-8879-C2BD5EEA39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57B8B1-8EFF-4C22-BF5F-1584DEDBF4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E77D2D-16B5-490D-92E3-67BF50B2AFC5}"/>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6" name="Footer Placeholder 5">
            <a:extLst>
              <a:ext uri="{FF2B5EF4-FFF2-40B4-BE49-F238E27FC236}">
                <a16:creationId xmlns:a16="http://schemas.microsoft.com/office/drawing/2014/main" id="{DB51A57A-5F6D-405C-9CC6-101D01DB80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DF8BAC-26B6-47E6-9E3C-36B11EF016F8}"/>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602164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AE3FD-E538-4E67-AE90-3941B49112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6722CA-DB44-4219-B440-5714B18B73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5ECC47-9068-491F-B845-55E35F12CE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D5851D-FE58-408B-AE1E-27854E528E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1CCE0D-C9FA-43FB-BFDB-7F8516D1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60474D-9707-41C2-A146-FE391CC01601}"/>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8" name="Footer Placeholder 7">
            <a:extLst>
              <a:ext uri="{FF2B5EF4-FFF2-40B4-BE49-F238E27FC236}">
                <a16:creationId xmlns:a16="http://schemas.microsoft.com/office/drawing/2014/main" id="{32DAF09C-D515-40C7-B85C-EDB302A785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17D461-0356-4EEE-866F-05842306AF1A}"/>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35623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6C34B-DF13-4485-800C-5E5DC8D625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57FCBC-4E70-496E-8768-22BA807AE1AC}"/>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4" name="Footer Placeholder 3">
            <a:extLst>
              <a:ext uri="{FF2B5EF4-FFF2-40B4-BE49-F238E27FC236}">
                <a16:creationId xmlns:a16="http://schemas.microsoft.com/office/drawing/2014/main" id="{7863A0AF-1688-43BD-8872-29BD65AC88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DC54F1-1830-4606-8719-41C97D187421}"/>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275581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23AACB-5983-454D-AA3A-AC08D4C746A3}"/>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3" name="Footer Placeholder 2">
            <a:extLst>
              <a:ext uri="{FF2B5EF4-FFF2-40B4-BE49-F238E27FC236}">
                <a16:creationId xmlns:a16="http://schemas.microsoft.com/office/drawing/2014/main" id="{43848737-A0B3-4EC0-9D25-F3DAAAB0A0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67C728-BFE1-4EB5-A394-19842F65DFE7}"/>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4219145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9D1E4-E457-4233-926F-8477A755FE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E5D3BD-B433-4877-9FA7-60D23A80D0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670A46-A592-4F17-9B6A-8901467337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5106A6-0DB8-4880-A54E-3DE4D6776E79}"/>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6" name="Footer Placeholder 5">
            <a:extLst>
              <a:ext uri="{FF2B5EF4-FFF2-40B4-BE49-F238E27FC236}">
                <a16:creationId xmlns:a16="http://schemas.microsoft.com/office/drawing/2014/main" id="{845C50B9-8C0E-4F4C-8831-8EACAE9F40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980BE3-123E-46B4-B036-AEE0EB14FDCE}"/>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3541943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95C52-75E6-4354-830D-64297FF785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02D682-CA4F-47EB-923C-146135E2A3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756AC4-FD3A-4685-BD7B-3883F2EB34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763C38-F367-45DE-992F-B7E610F98AD2}"/>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6" name="Footer Placeholder 5">
            <a:extLst>
              <a:ext uri="{FF2B5EF4-FFF2-40B4-BE49-F238E27FC236}">
                <a16:creationId xmlns:a16="http://schemas.microsoft.com/office/drawing/2014/main" id="{56C3B324-C126-4B3E-92DD-C85C597F58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BDA199-8998-434A-9676-26926BA2BC65}"/>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47699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5E3A8-42B4-4D4C-A111-C44CB2150C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319533-1D1A-4AEB-A590-A4C2952211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CD31C4-1956-47E7-8365-B17B437F99D9}"/>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5" name="Footer Placeholder 4">
            <a:extLst>
              <a:ext uri="{FF2B5EF4-FFF2-40B4-BE49-F238E27FC236}">
                <a16:creationId xmlns:a16="http://schemas.microsoft.com/office/drawing/2014/main" id="{15E57C5E-3DF8-4374-A2F8-4BA17419DF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EE2347-9EBB-460D-87A4-C82BE86892A4}"/>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1883185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8CC90F-C233-446D-83E3-EEBF134E73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814EF0-E3A1-430C-AF1C-0426677BAF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8048BD-6851-4ED5-8472-9448423A22CF}"/>
              </a:ext>
            </a:extLst>
          </p:cNvPr>
          <p:cNvSpPr>
            <a:spLocks noGrp="1"/>
          </p:cNvSpPr>
          <p:nvPr>
            <p:ph type="dt" sz="half" idx="10"/>
          </p:nvPr>
        </p:nvSpPr>
        <p:spPr/>
        <p:txBody>
          <a:bodyPr/>
          <a:lstStyle/>
          <a:p>
            <a:fld id="{4C169B19-53ED-494B-8F68-9272D63FB84A}" type="datetimeFigureOut">
              <a:rPr lang="en-US" smtClean="0"/>
              <a:t>5/26/22</a:t>
            </a:fld>
            <a:endParaRPr lang="en-US"/>
          </a:p>
        </p:txBody>
      </p:sp>
      <p:sp>
        <p:nvSpPr>
          <p:cNvPr id="5" name="Footer Placeholder 4">
            <a:extLst>
              <a:ext uri="{FF2B5EF4-FFF2-40B4-BE49-F238E27FC236}">
                <a16:creationId xmlns:a16="http://schemas.microsoft.com/office/drawing/2014/main" id="{5F398901-42C5-4334-AFCF-EE8B0A744C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21224-414F-408E-97AA-DF05A374B7A8}"/>
              </a:ext>
            </a:extLst>
          </p:cNvPr>
          <p:cNvSpPr>
            <a:spLocks noGrp="1"/>
          </p:cNvSpPr>
          <p:nvPr>
            <p:ph type="sldNum" sz="quarter" idx="12"/>
          </p:nvPr>
        </p:nvSpPr>
        <p:spPr/>
        <p:txBody>
          <a:bodyPr/>
          <a:lstStyle/>
          <a:p>
            <a:fld id="{493359A9-6431-421B-A438-2519B698BE03}" type="slidenum">
              <a:rPr lang="en-US" smtClean="0"/>
              <a:t>‹#›</a:t>
            </a:fld>
            <a:endParaRPr lang="en-US"/>
          </a:p>
        </p:txBody>
      </p:sp>
    </p:spTree>
    <p:extLst>
      <p:ext uri="{BB962C8B-B14F-4D97-AF65-F5344CB8AC3E}">
        <p14:creationId xmlns:p14="http://schemas.microsoft.com/office/powerpoint/2010/main" val="3766004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9A0CEE-6870-4A00-B7A9-87F16585DF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1B1BC8-9562-428A-BF99-A29A1E50C3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C5696D-21AC-437A-B55B-DFCDC089E7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69B19-53ED-494B-8F68-9272D63FB84A}" type="datetimeFigureOut">
              <a:rPr lang="en-US" smtClean="0"/>
              <a:t>5/26/22</a:t>
            </a:fld>
            <a:endParaRPr lang="en-US"/>
          </a:p>
        </p:txBody>
      </p:sp>
      <p:sp>
        <p:nvSpPr>
          <p:cNvPr id="5" name="Footer Placeholder 4">
            <a:extLst>
              <a:ext uri="{FF2B5EF4-FFF2-40B4-BE49-F238E27FC236}">
                <a16:creationId xmlns:a16="http://schemas.microsoft.com/office/drawing/2014/main" id="{573FBCDC-408B-43D9-BE26-09FFCE8C2D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BF8C55-036A-472A-AB4E-C9C6545A15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3359A9-6431-421B-A438-2519B698BE03}" type="slidenum">
              <a:rPr lang="en-US" smtClean="0"/>
              <a:t>‹#›</a:t>
            </a:fld>
            <a:endParaRPr lang="en-US"/>
          </a:p>
        </p:txBody>
      </p:sp>
    </p:spTree>
    <p:extLst>
      <p:ext uri="{BB962C8B-B14F-4D97-AF65-F5344CB8AC3E}">
        <p14:creationId xmlns:p14="http://schemas.microsoft.com/office/powerpoint/2010/main" val="1083772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F191C0D-65A2-46B5-9228-94539DC1645A}"/>
              </a:ext>
            </a:extLst>
          </p:cNvPr>
          <p:cNvSpPr/>
          <p:nvPr/>
        </p:nvSpPr>
        <p:spPr>
          <a:xfrm>
            <a:off x="8429884" y="6138529"/>
            <a:ext cx="3270447" cy="461665"/>
          </a:xfrm>
          <a:prstGeom prst="rect">
            <a:avLst/>
          </a:prstGeom>
        </p:spPr>
        <p:txBody>
          <a:bodyPr wrap="none">
            <a:spAutoFit/>
          </a:bodyPr>
          <a:lstStyle/>
          <a:p>
            <a:pPr algn="r" rtl="1"/>
            <a:r>
              <a:rPr lang="ar-LB" sz="2400" dirty="0">
                <a:solidFill>
                  <a:srgbClr val="C00000"/>
                </a:solidFill>
              </a:rPr>
              <a:t>التاريخ: </a:t>
            </a:r>
            <a:r>
              <a:rPr lang="en-US" sz="2400" dirty="0"/>
              <a:t>4</a:t>
            </a:r>
            <a:r>
              <a:rPr lang="ar-LB" sz="2400" dirty="0"/>
              <a:t> تشرين الثاني 2020</a:t>
            </a:r>
            <a:endParaRPr lang="en-US" sz="2400" dirty="0">
              <a:latin typeface="Gill Sans MT"/>
            </a:endParaRPr>
          </a:p>
        </p:txBody>
      </p:sp>
      <p:sp>
        <p:nvSpPr>
          <p:cNvPr id="9" name="Rectangle 8">
            <a:extLst>
              <a:ext uri="{FF2B5EF4-FFF2-40B4-BE49-F238E27FC236}">
                <a16:creationId xmlns:a16="http://schemas.microsoft.com/office/drawing/2014/main" id="{0A2D9B08-99E1-4EC2-A6E6-965779E8C926}"/>
              </a:ext>
            </a:extLst>
          </p:cNvPr>
          <p:cNvSpPr/>
          <p:nvPr/>
        </p:nvSpPr>
        <p:spPr>
          <a:xfrm>
            <a:off x="0" y="2828258"/>
            <a:ext cx="12192000" cy="1631216"/>
          </a:xfrm>
          <a:prstGeom prst="rect">
            <a:avLst/>
          </a:prstGeom>
        </p:spPr>
        <p:txBody>
          <a:bodyPr wrap="square">
            <a:spAutoFit/>
          </a:bodyPr>
          <a:lstStyle/>
          <a:p>
            <a:pPr algn="ctr"/>
            <a:r>
              <a:rPr lang="ar-LB" sz="3600" b="1" dirty="0">
                <a:solidFill>
                  <a:srgbClr val="C00000"/>
                </a:solidFill>
              </a:rPr>
              <a:t>خارطة طريق لتطبيق </a:t>
            </a:r>
            <a:br>
              <a:rPr lang="ar-LB" sz="3200" b="1" dirty="0"/>
            </a:br>
            <a:r>
              <a:rPr lang="ar-LB" sz="3200" b="1" dirty="0"/>
              <a:t>قانون الحق في الوصول الى المعلومات وقانون مكافحة الفساد في القطاع العام </a:t>
            </a:r>
            <a:br>
              <a:rPr lang="en-US" sz="3200" dirty="0"/>
            </a:br>
            <a:r>
              <a:rPr lang="ar-LB" sz="3200" dirty="0"/>
              <a:t>   </a:t>
            </a:r>
            <a:r>
              <a:rPr lang="ar-LB" sz="3200" b="1" dirty="0"/>
              <a:t>وإنشاء الهيئة الوطنية لمكافحة الفساد</a:t>
            </a:r>
            <a:endParaRPr lang="en-US" sz="1600" dirty="0">
              <a:solidFill>
                <a:schemeClr val="tx1">
                  <a:lumMod val="65000"/>
                  <a:lumOff val="35000"/>
                </a:schemeClr>
              </a:solidFill>
            </a:endParaRPr>
          </a:p>
        </p:txBody>
      </p:sp>
      <p:pic>
        <p:nvPicPr>
          <p:cNvPr id="2" name="Picture 1">
            <a:extLst>
              <a:ext uri="{FF2B5EF4-FFF2-40B4-BE49-F238E27FC236}">
                <a16:creationId xmlns:a16="http://schemas.microsoft.com/office/drawing/2014/main" id="{E5B4B56F-87BC-4383-9A43-8A115F4CCB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065108" y="291553"/>
            <a:ext cx="1415334" cy="578880"/>
          </a:xfrm>
          <a:prstGeom prst="rect">
            <a:avLst/>
          </a:prstGeom>
        </p:spPr>
      </p:pic>
    </p:spTree>
    <p:extLst>
      <p:ext uri="{BB962C8B-B14F-4D97-AF65-F5344CB8AC3E}">
        <p14:creationId xmlns:p14="http://schemas.microsoft.com/office/powerpoint/2010/main" val="840809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12" name="Title 1">
            <a:extLst>
              <a:ext uri="{FF2B5EF4-FFF2-40B4-BE49-F238E27FC236}">
                <a16:creationId xmlns:a16="http://schemas.microsoft.com/office/drawing/2014/main" id="{36111304-28E5-40D5-BBBD-1AFCFF7165AD}"/>
              </a:ext>
            </a:extLst>
          </p:cNvPr>
          <p:cNvSpPr>
            <a:spLocks noGrp="1"/>
          </p:cNvSpPr>
          <p:nvPr>
            <p:ph type="title"/>
          </p:nvPr>
        </p:nvSpPr>
        <p:spPr>
          <a:xfrm>
            <a:off x="838200" y="811213"/>
            <a:ext cx="10515600" cy="1325562"/>
          </a:xfrm>
        </p:spPr>
        <p:txBody>
          <a:bodyPr/>
          <a:lstStyle/>
          <a:p>
            <a:pPr algn="ctr" rtl="1"/>
            <a:r>
              <a:rPr lang="ar-LB" b="1" dirty="0"/>
              <a:t>النصوص المرجعية</a:t>
            </a:r>
            <a:endParaRPr lang="en-US" dirty="0"/>
          </a:p>
        </p:txBody>
      </p:sp>
      <p:sp>
        <p:nvSpPr>
          <p:cNvPr id="3" name="Content Placeholder 2">
            <a:extLst>
              <a:ext uri="{FF2B5EF4-FFF2-40B4-BE49-F238E27FC236}">
                <a16:creationId xmlns:a16="http://schemas.microsoft.com/office/drawing/2014/main" id="{363F1EA4-5836-47C3-ACCD-2B3A8FB35D35}"/>
              </a:ext>
            </a:extLst>
          </p:cNvPr>
          <p:cNvSpPr>
            <a:spLocks noGrp="1"/>
          </p:cNvSpPr>
          <p:nvPr>
            <p:ph idx="1"/>
          </p:nvPr>
        </p:nvSpPr>
        <p:spPr>
          <a:xfrm>
            <a:off x="838200" y="2169502"/>
            <a:ext cx="10515600" cy="4351338"/>
          </a:xfrm>
        </p:spPr>
        <p:txBody>
          <a:bodyPr>
            <a:normAutofit fontScale="92500" lnSpcReduction="20000"/>
          </a:bodyPr>
          <a:lstStyle/>
          <a:p>
            <a:pPr algn="just" rtl="1"/>
            <a:r>
              <a:rPr lang="ar-LB" sz="2400" b="1" dirty="0">
                <a:solidFill>
                  <a:srgbClr val="FF0000"/>
                </a:solidFill>
                <a:latin typeface="Simplified Arabic" pitchFamily="18" charset="-78"/>
              </a:rPr>
              <a:t>مقدمة الدستور اللبناني - </a:t>
            </a:r>
            <a:r>
              <a:rPr lang="ar-LB" sz="2400" dirty="0">
                <a:solidFill>
                  <a:srgbClr val="FF0000"/>
                </a:solidFill>
                <a:latin typeface="Simplified Arabic" pitchFamily="18" charset="-78"/>
              </a:rPr>
              <a:t>الفقرة (ب) </a:t>
            </a:r>
          </a:p>
          <a:p>
            <a:pPr marL="0" indent="0" algn="just" rtl="1">
              <a:buNone/>
            </a:pPr>
            <a:r>
              <a:rPr lang="ar-LB" sz="2400" dirty="0">
                <a:latin typeface="Simplified Arabic" pitchFamily="18" charset="-78"/>
              </a:rPr>
              <a:t>«لبنان عربي الهوية والانتماء، وهو عضو مؤسس وعامل في جامعة الدول العربية وملتزم مواثيقها، كما هو عضو مؤسس وعامل في منظمة الأمم المتحدة وملتزم مواثيقها والإعلان العالمي لحقوق الإنسان وتجسد الدولة هذه المبادئ في جميع الحقول والمجالات دون استثناء»</a:t>
            </a:r>
            <a:endParaRPr lang="ar-LB" sz="2400" b="1" dirty="0">
              <a:latin typeface="Simplified Arabic" pitchFamily="18" charset="-78"/>
            </a:endParaRPr>
          </a:p>
          <a:p>
            <a:pPr algn="just" rtl="1"/>
            <a:r>
              <a:rPr lang="ar-LB" sz="2400" b="1" dirty="0">
                <a:solidFill>
                  <a:srgbClr val="FF0000"/>
                </a:solidFill>
                <a:latin typeface="Simplified Arabic" pitchFamily="18" charset="-78"/>
              </a:rPr>
              <a:t>الدستور اللبناني </a:t>
            </a:r>
            <a:r>
              <a:rPr lang="ar-LB" sz="2400" dirty="0">
                <a:solidFill>
                  <a:srgbClr val="FF0000"/>
                </a:solidFill>
                <a:latin typeface="Simplified Arabic" pitchFamily="18" charset="-78"/>
              </a:rPr>
              <a:t>المادة (13)</a:t>
            </a:r>
          </a:p>
          <a:p>
            <a:pPr marL="0" indent="0" algn="just" rtl="1">
              <a:buNone/>
            </a:pPr>
            <a:r>
              <a:rPr lang="ar-LB" sz="2400" dirty="0">
                <a:latin typeface="Simplified Arabic" pitchFamily="18" charset="-78"/>
              </a:rPr>
              <a:t>«حرية إبداء الرأي قولاً وكتابة وحرية الطباعة وحرية الاجتماع وحرية تأليف الجمعيات كلها مكفولة ضمن دائرة القانون»</a:t>
            </a:r>
          </a:p>
          <a:p>
            <a:pPr algn="just" rtl="1"/>
            <a:r>
              <a:rPr lang="ar-LB" sz="2400" b="1" dirty="0">
                <a:solidFill>
                  <a:srgbClr val="FF0000"/>
                </a:solidFill>
                <a:latin typeface="Simplified Arabic" pitchFamily="18" charset="-78"/>
              </a:rPr>
              <a:t>الاعلان العالمي لحقوق الانسان </a:t>
            </a:r>
            <a:r>
              <a:rPr lang="ar-LB" dirty="0">
                <a:solidFill>
                  <a:srgbClr val="FF0000"/>
                </a:solidFill>
              </a:rPr>
              <a:t>المادة (19)</a:t>
            </a:r>
          </a:p>
          <a:p>
            <a:pPr marL="0" indent="0" algn="just" rtl="1">
              <a:buNone/>
            </a:pPr>
            <a:r>
              <a:rPr lang="ar-LB" sz="2400" dirty="0">
                <a:latin typeface="Simplified Arabic" pitchFamily="18" charset="-78"/>
              </a:rPr>
              <a:t>«لكل شخص حق التمتع بحرية الرأي والتعبير، ويشمل هذا الحق حريته في اعتناق الآراء دون مضايقة، وفي التماس الأنباء والأفكار وتلقّيها ونقلها إلى الآخرين، بأية وسيلة ودونما اعتبار للحدود»</a:t>
            </a:r>
          </a:p>
          <a:p>
            <a:pPr algn="just" rtl="1"/>
            <a:r>
              <a:rPr lang="ar-LB" sz="2400" b="1" dirty="0">
                <a:solidFill>
                  <a:srgbClr val="FF0000"/>
                </a:solidFill>
                <a:latin typeface="Simplified Arabic" pitchFamily="18" charset="-78"/>
              </a:rPr>
              <a:t>العهد الدولي الخاص بالحقوق المدنية والسياسية </a:t>
            </a:r>
            <a:r>
              <a:rPr lang="ar-LB" dirty="0">
                <a:solidFill>
                  <a:srgbClr val="FF0000"/>
                </a:solidFill>
              </a:rPr>
              <a:t>المادة (19) - البند (2) </a:t>
            </a:r>
          </a:p>
          <a:p>
            <a:pPr marL="0" indent="0" algn="just" rtl="1">
              <a:buNone/>
            </a:pPr>
            <a:r>
              <a:rPr lang="ar-LB" sz="2400" dirty="0">
                <a:latin typeface="Simplified Arabic" pitchFamily="18" charset="-78"/>
              </a:rPr>
              <a:t>«يكون لكل انسان حق في حرية التعبير يوليه حرية في طلب جميع أنواع المعلومات والافكار وتلقيها وإذاعتها، دون أي اعتبار للحدود بالقول أو الكتابة أو الطباعة أو الفن أو بأية وسيلة اخرى يختارها»</a:t>
            </a:r>
          </a:p>
          <a:p>
            <a:pPr marL="0" indent="0">
              <a:buNone/>
            </a:pPr>
            <a:endParaRPr lang="en-US" sz="2400" dirty="0"/>
          </a:p>
        </p:txBody>
      </p:sp>
    </p:spTree>
    <p:extLst>
      <p:ext uri="{BB962C8B-B14F-4D97-AF65-F5344CB8AC3E}">
        <p14:creationId xmlns:p14="http://schemas.microsoft.com/office/powerpoint/2010/main" val="1696542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7" name="Title 1">
            <a:extLst>
              <a:ext uri="{FF2B5EF4-FFF2-40B4-BE49-F238E27FC236}">
                <a16:creationId xmlns:a16="http://schemas.microsoft.com/office/drawing/2014/main" id="{0C364201-AA64-45D2-8632-908BEE349483}"/>
              </a:ext>
            </a:extLst>
          </p:cNvPr>
          <p:cNvSpPr>
            <a:spLocks noGrp="1"/>
          </p:cNvSpPr>
          <p:nvPr>
            <p:ph type="title"/>
          </p:nvPr>
        </p:nvSpPr>
        <p:spPr>
          <a:xfrm>
            <a:off x="838200" y="811213"/>
            <a:ext cx="10515600" cy="1325562"/>
          </a:xfrm>
        </p:spPr>
        <p:txBody>
          <a:bodyPr/>
          <a:lstStyle/>
          <a:p>
            <a:pPr algn="ctr" rtl="1"/>
            <a:r>
              <a:rPr lang="ar-LB" b="1" dirty="0"/>
              <a:t>النصوص المرجعية</a:t>
            </a:r>
            <a:endParaRPr lang="en-US" dirty="0"/>
          </a:p>
        </p:txBody>
      </p:sp>
      <p:sp>
        <p:nvSpPr>
          <p:cNvPr id="8" name="Content Placeholder 2">
            <a:extLst>
              <a:ext uri="{FF2B5EF4-FFF2-40B4-BE49-F238E27FC236}">
                <a16:creationId xmlns:a16="http://schemas.microsoft.com/office/drawing/2014/main" id="{05904533-AA4D-4179-AD14-5706FF18E754}"/>
              </a:ext>
            </a:extLst>
          </p:cNvPr>
          <p:cNvSpPr>
            <a:spLocks noGrp="1"/>
          </p:cNvSpPr>
          <p:nvPr>
            <p:ph idx="1"/>
          </p:nvPr>
        </p:nvSpPr>
        <p:spPr>
          <a:xfrm>
            <a:off x="838200" y="1746740"/>
            <a:ext cx="10515600" cy="4774100"/>
          </a:xfrm>
        </p:spPr>
        <p:txBody>
          <a:bodyPr>
            <a:normAutofit fontScale="92500" lnSpcReduction="10000"/>
          </a:bodyPr>
          <a:lstStyle/>
          <a:p>
            <a:pPr marL="0" indent="0" algn="just" rtl="1">
              <a:buNone/>
            </a:pPr>
            <a:endParaRPr lang="ar-LB" sz="2400" b="1" dirty="0"/>
          </a:p>
          <a:p>
            <a:pPr marL="0" indent="0" algn="ctr" rtl="1">
              <a:buNone/>
            </a:pPr>
            <a:r>
              <a:rPr lang="ar-LB" sz="2400" b="1" dirty="0">
                <a:latin typeface="Simplified Arabic" pitchFamily="18" charset="-78"/>
                <a:cs typeface="Simplified Arabic" pitchFamily="18" charset="-78"/>
              </a:rPr>
              <a:t> </a:t>
            </a:r>
            <a:r>
              <a:rPr lang="ar-LB" sz="2400" b="1" dirty="0">
                <a:solidFill>
                  <a:srgbClr val="FF0000"/>
                </a:solidFill>
                <a:latin typeface="Simplified Arabic" pitchFamily="18" charset="-78"/>
              </a:rPr>
              <a:t>اتفاقية الأمم المتحدة لمكافحة الفساد (قانون رقم 33 تاريخ 2008/10/16)</a:t>
            </a:r>
            <a:endParaRPr lang="ar-LB" sz="2400" dirty="0">
              <a:solidFill>
                <a:srgbClr val="FF0000"/>
              </a:solidFill>
              <a:latin typeface="Simplified Arabic" pitchFamily="18" charset="-78"/>
            </a:endParaRPr>
          </a:p>
          <a:p>
            <a:pPr marL="0" indent="0" algn="just" rtl="1">
              <a:buNone/>
            </a:pPr>
            <a:r>
              <a:rPr lang="ar-LB" sz="2400" dirty="0">
                <a:solidFill>
                  <a:srgbClr val="FF0000"/>
                </a:solidFill>
                <a:latin typeface="Simplified Arabic" pitchFamily="18" charset="-78"/>
              </a:rPr>
              <a:t>المادة (5) - بند 1: </a:t>
            </a:r>
          </a:p>
          <a:p>
            <a:pPr marL="0" indent="0" algn="just" rtl="1">
              <a:buNone/>
            </a:pPr>
            <a:r>
              <a:rPr lang="ar-LB" sz="2400" dirty="0">
                <a:latin typeface="Simplified Arabic" pitchFamily="18" charset="-78"/>
              </a:rPr>
              <a:t>«تقوم كل دولة طرف، وفقا للمبادئ الأساسية لنظامها القانوني، بوضع وتنفيذ أو ترسيخ سياسات فعالة منسقة لمكافحة الفساد، تعزز مشاركة المجتمع وتجسد مبادئ سيادة القانون وحسن إدارة الشؤون والممتلكات العمومية والنـزاهة والشفافية والمساءلة».</a:t>
            </a:r>
          </a:p>
          <a:p>
            <a:pPr marL="0" indent="0" algn="just" rtl="1">
              <a:buNone/>
            </a:pPr>
            <a:r>
              <a:rPr lang="ar-LB" sz="2400" dirty="0">
                <a:solidFill>
                  <a:srgbClr val="FF0000"/>
                </a:solidFill>
                <a:latin typeface="Simplified Arabic" pitchFamily="18" charset="-78"/>
              </a:rPr>
              <a:t>المادة (6) - بند 1: </a:t>
            </a:r>
          </a:p>
          <a:p>
            <a:pPr marL="0" indent="0" algn="just" rtl="1">
              <a:buNone/>
            </a:pPr>
            <a:r>
              <a:rPr lang="ar-LB" sz="2400" dirty="0">
                <a:latin typeface="Simplified Arabic" pitchFamily="18" charset="-78"/>
              </a:rPr>
              <a:t>«تكفل كل دولة طرف، وفقا للمبادئ الأساسية لنظامها القانوني، وجود هيئة أو هيئات، حسب الاقتضاء، تتولى منع الفساد..»</a:t>
            </a:r>
          </a:p>
          <a:p>
            <a:pPr marL="0" indent="0" algn="just" rtl="1">
              <a:buNone/>
            </a:pPr>
            <a:r>
              <a:rPr lang="ar-LB" sz="2400" dirty="0">
                <a:solidFill>
                  <a:srgbClr val="FF0000"/>
                </a:solidFill>
                <a:latin typeface="Simplified Arabic" pitchFamily="18" charset="-78"/>
              </a:rPr>
              <a:t>المادة (10) – بند أ:</a:t>
            </a:r>
          </a:p>
          <a:p>
            <a:pPr marL="0" indent="0" algn="just" rtl="1">
              <a:buNone/>
            </a:pPr>
            <a:r>
              <a:rPr lang="ar-LB" sz="2400" dirty="0">
                <a:latin typeface="Simplified Arabic" pitchFamily="18" charset="-78"/>
              </a:rPr>
              <a:t>«اعتماد إجراءات أو لوائح تمكّن الناس من الحصول، عند الاقتضاء على معلومات عن كيفية تنظيم الدولة وإدارتها العمومية </a:t>
            </a:r>
            <a:r>
              <a:rPr lang="ar-LB" sz="2000" dirty="0">
                <a:latin typeface="Simplified Arabic" pitchFamily="18" charset="-78"/>
              </a:rPr>
              <a:t>واشتغالها</a:t>
            </a:r>
            <a:r>
              <a:rPr lang="ar-LB" sz="2400" dirty="0">
                <a:latin typeface="Simplified Arabic" pitchFamily="18" charset="-78"/>
              </a:rPr>
              <a:t> وعمليات اتخاذ القرارات فيها، وعن القرارات والصكوك القانونية التي تهمّ عامة الناس، مع ايلاء المراعاة الواجبة لصون حرمتهم وبياناتهم الشخصية»</a:t>
            </a:r>
          </a:p>
        </p:txBody>
      </p:sp>
    </p:spTree>
    <p:extLst>
      <p:ext uri="{BB962C8B-B14F-4D97-AF65-F5344CB8AC3E}">
        <p14:creationId xmlns:p14="http://schemas.microsoft.com/office/powerpoint/2010/main" val="3023535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F2ED3D7F-AD19-4827-AA7D-FC20D8D43C34}"/>
              </a:ext>
            </a:extLst>
          </p:cNvPr>
          <p:cNvSpPr>
            <a:spLocks noGrp="1"/>
          </p:cNvSpPr>
          <p:nvPr>
            <p:ph type="title"/>
          </p:nvPr>
        </p:nvSpPr>
        <p:spPr>
          <a:xfrm>
            <a:off x="838200" y="811213"/>
            <a:ext cx="10515600" cy="1325562"/>
          </a:xfrm>
        </p:spPr>
        <p:txBody>
          <a:bodyPr/>
          <a:lstStyle/>
          <a:p>
            <a:pPr algn="ctr" rtl="1"/>
            <a:r>
              <a:rPr lang="ar-LB" b="1" dirty="0"/>
              <a:t>النصوص المرجعية</a:t>
            </a:r>
            <a:endParaRPr lang="en-US" dirty="0"/>
          </a:p>
        </p:txBody>
      </p:sp>
      <p:sp>
        <p:nvSpPr>
          <p:cNvPr id="7" name="Content Placeholder 2">
            <a:extLst>
              <a:ext uri="{FF2B5EF4-FFF2-40B4-BE49-F238E27FC236}">
                <a16:creationId xmlns:a16="http://schemas.microsoft.com/office/drawing/2014/main" id="{3FA6EC91-6AAB-4C57-A6BE-FDEC65CB5119}"/>
              </a:ext>
            </a:extLst>
          </p:cNvPr>
          <p:cNvSpPr>
            <a:spLocks noGrp="1"/>
          </p:cNvSpPr>
          <p:nvPr>
            <p:ph idx="1"/>
          </p:nvPr>
        </p:nvSpPr>
        <p:spPr>
          <a:xfrm>
            <a:off x="838200" y="1940860"/>
            <a:ext cx="10515600" cy="3819860"/>
          </a:xfrm>
        </p:spPr>
        <p:txBody>
          <a:bodyPr>
            <a:normAutofit fontScale="92500" lnSpcReduction="20000"/>
          </a:bodyPr>
          <a:lstStyle/>
          <a:p>
            <a:pPr marL="0" indent="0" algn="ctr" rtl="1">
              <a:buNone/>
            </a:pPr>
            <a:endParaRPr lang="ar-LB" sz="2800" b="1" dirty="0">
              <a:latin typeface="Simplified Arabic" pitchFamily="18" charset="-78"/>
            </a:endParaRPr>
          </a:p>
          <a:p>
            <a:pPr marL="0" indent="0" algn="ctr" rtl="1">
              <a:buNone/>
            </a:pPr>
            <a:r>
              <a:rPr lang="ar-LB" sz="2800" b="1" dirty="0">
                <a:solidFill>
                  <a:srgbClr val="FF0000"/>
                </a:solidFill>
                <a:latin typeface="Simplified Arabic" pitchFamily="18" charset="-78"/>
              </a:rPr>
              <a:t>اتفاقية الأمم المتحدة لمكافحة الفساد (قانون رقم 33 تاريخ 2008/10/16)</a:t>
            </a:r>
            <a:endParaRPr lang="ar-LB" sz="2800" dirty="0">
              <a:solidFill>
                <a:srgbClr val="FF0000"/>
              </a:solidFill>
              <a:latin typeface="Simplified Arabic" pitchFamily="18" charset="-78"/>
            </a:endParaRPr>
          </a:p>
          <a:p>
            <a:pPr marL="0" indent="0" algn="just" rtl="1">
              <a:buNone/>
            </a:pPr>
            <a:r>
              <a:rPr lang="ar-LB" sz="2800" dirty="0">
                <a:solidFill>
                  <a:srgbClr val="FF0000"/>
                </a:solidFill>
                <a:latin typeface="Simplified Arabic" pitchFamily="18" charset="-78"/>
              </a:rPr>
              <a:t>المادة (10) – بند ج:</a:t>
            </a:r>
          </a:p>
          <a:p>
            <a:pPr marL="0" indent="0" algn="just" rtl="1">
              <a:buNone/>
            </a:pPr>
            <a:r>
              <a:rPr lang="ar-LB" sz="2800" dirty="0">
                <a:latin typeface="Simplified Arabic" pitchFamily="18" charset="-78"/>
              </a:rPr>
              <a:t>«نشر معلومات يمكن أن تضم تقارير دورية عن مخاطر الفساد في إدارتها العمومية»</a:t>
            </a:r>
          </a:p>
          <a:p>
            <a:pPr marL="0" indent="0" algn="just" rtl="1">
              <a:buNone/>
            </a:pPr>
            <a:r>
              <a:rPr lang="ar-LB" sz="2800" dirty="0">
                <a:solidFill>
                  <a:srgbClr val="FF0000"/>
                </a:solidFill>
                <a:latin typeface="Simplified Arabic" pitchFamily="18" charset="-78"/>
              </a:rPr>
              <a:t>المادة (13) – بند ب:</a:t>
            </a:r>
          </a:p>
          <a:p>
            <a:pPr marL="0" indent="0" algn="just" rtl="1">
              <a:buNone/>
            </a:pPr>
            <a:r>
              <a:rPr lang="ar-LB" sz="2800" dirty="0">
                <a:latin typeface="Simplified Arabic" pitchFamily="18" charset="-78"/>
              </a:rPr>
              <a:t>«ينبغي تدعيم مشاركة أفراد وجماعات لا ينتمون إلى القطاع العام وضمان تيسر حصول الناس فعليا على المعلومات»</a:t>
            </a:r>
          </a:p>
          <a:p>
            <a:pPr marL="0" indent="0" algn="just" rtl="1">
              <a:buNone/>
            </a:pPr>
            <a:r>
              <a:rPr lang="ar-LB" sz="2800" dirty="0">
                <a:solidFill>
                  <a:srgbClr val="FF0000"/>
                </a:solidFill>
                <a:latin typeface="Simplified Arabic" pitchFamily="18" charset="-78"/>
              </a:rPr>
              <a:t>المادة (65):</a:t>
            </a:r>
            <a:endParaRPr lang="en-US" sz="2800" dirty="0">
              <a:solidFill>
                <a:srgbClr val="FF0000"/>
              </a:solidFill>
              <a:latin typeface="Simplified Arabic" pitchFamily="18" charset="-78"/>
            </a:endParaRPr>
          </a:p>
          <a:p>
            <a:pPr marL="0" indent="0" algn="just" rtl="1">
              <a:buNone/>
            </a:pPr>
            <a:r>
              <a:rPr lang="ar-LB" sz="2800" dirty="0">
                <a:latin typeface="Simplified Arabic" pitchFamily="18" charset="-78"/>
              </a:rPr>
              <a:t>«اتخاذ ما يلزم من تدابير، بما فيها التشريعية والإدارية، لضمان تنفيذ التزاماتها بمقتضى هذه الاتفاقية»  </a:t>
            </a:r>
            <a:endParaRPr lang="en-US" sz="2800" dirty="0">
              <a:latin typeface="Simplified Arabic" pitchFamily="18" charset="-78"/>
            </a:endParaRPr>
          </a:p>
          <a:p>
            <a:pPr algn="just" rtl="1"/>
            <a:endParaRPr lang="en-US" sz="3600" dirty="0"/>
          </a:p>
          <a:p>
            <a:pPr algn="r" rtl="1"/>
            <a:endParaRPr lang="en-US" sz="3600" dirty="0"/>
          </a:p>
        </p:txBody>
      </p:sp>
    </p:spTree>
    <p:extLst>
      <p:ext uri="{BB962C8B-B14F-4D97-AF65-F5344CB8AC3E}">
        <p14:creationId xmlns:p14="http://schemas.microsoft.com/office/powerpoint/2010/main" val="1936977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E2B0DB68-2B6E-45AB-91E6-1341420DD8B6}"/>
              </a:ext>
            </a:extLst>
          </p:cNvPr>
          <p:cNvSpPr>
            <a:spLocks noGrp="1"/>
          </p:cNvSpPr>
          <p:nvPr>
            <p:ph type="title"/>
          </p:nvPr>
        </p:nvSpPr>
        <p:spPr>
          <a:xfrm>
            <a:off x="838200" y="811213"/>
            <a:ext cx="10515600" cy="1325562"/>
          </a:xfrm>
        </p:spPr>
        <p:txBody>
          <a:bodyPr>
            <a:normAutofit/>
          </a:bodyPr>
          <a:lstStyle/>
          <a:p>
            <a:pPr lvl="0" algn="ctr" rtl="1"/>
            <a:r>
              <a:rPr lang="ar-LB" b="1" dirty="0"/>
              <a:t> مضمون قانون الحق في الوصول إلى المعلومات</a:t>
            </a:r>
            <a:endParaRPr lang="en-US" sz="4800" dirty="0"/>
          </a:p>
        </p:txBody>
      </p:sp>
      <p:sp>
        <p:nvSpPr>
          <p:cNvPr id="7" name="Content Placeholder 2">
            <a:extLst>
              <a:ext uri="{FF2B5EF4-FFF2-40B4-BE49-F238E27FC236}">
                <a16:creationId xmlns:a16="http://schemas.microsoft.com/office/drawing/2014/main" id="{BDDD1EED-3C97-43AC-BA7A-FF381F1520C6}"/>
              </a:ext>
            </a:extLst>
          </p:cNvPr>
          <p:cNvSpPr>
            <a:spLocks noGrp="1"/>
          </p:cNvSpPr>
          <p:nvPr>
            <p:ph idx="1"/>
          </p:nvPr>
        </p:nvSpPr>
        <p:spPr>
          <a:xfrm>
            <a:off x="838200" y="2308225"/>
            <a:ext cx="10515600" cy="4023995"/>
          </a:xfrm>
        </p:spPr>
        <p:txBody>
          <a:bodyPr>
            <a:normAutofit/>
          </a:bodyPr>
          <a:lstStyle/>
          <a:p>
            <a:pPr marL="0" marR="0" lvl="0" indent="0" algn="ctr" defTabSz="914400" rtl="1" eaLnBrk="1" fontAlgn="auto" latinLnBrk="0" hangingPunct="1">
              <a:lnSpc>
                <a:spcPct val="100000"/>
              </a:lnSpc>
              <a:spcBef>
                <a:spcPts val="700"/>
              </a:spcBef>
              <a:spcAft>
                <a:spcPts val="0"/>
              </a:spcAft>
              <a:buClr>
                <a:srgbClr val="DD8047"/>
              </a:buClr>
              <a:buSzPct val="60000"/>
              <a:buFont typeface="Wingdings"/>
              <a:buNone/>
              <a:tabLst/>
              <a:defRPr/>
            </a:pPr>
            <a:r>
              <a:rPr kumimoji="0" lang="ar-LB" sz="2000" b="1" i="0" u="none" strike="noStrike" kern="1200" cap="none" spc="0" normalizeH="0" baseline="0" noProof="0" dirty="0">
                <a:ln>
                  <a:noFill/>
                </a:ln>
                <a:solidFill>
                  <a:srgbClr val="FF0000"/>
                </a:solidFill>
                <a:effectLst/>
                <a:uLnTx/>
                <a:uFillTx/>
                <a:latin typeface="Simplified Arabic" pitchFamily="18" charset="-78"/>
                <a:ea typeface="+mn-ea"/>
              </a:rPr>
              <a:t>قانون رقم 28 تاريخ 2017/2/10</a:t>
            </a:r>
          </a:p>
          <a:p>
            <a:pPr marL="320040" marR="0" lvl="0" indent="-320040" algn="just" defTabSz="914400" rtl="1" eaLnBrk="1" fontAlgn="auto" latinLnBrk="0" hangingPunct="1">
              <a:lnSpc>
                <a:spcPct val="100000"/>
              </a:lnSpc>
              <a:spcBef>
                <a:spcPts val="700"/>
              </a:spcBef>
              <a:spcAft>
                <a:spcPts val="0"/>
              </a:spcAft>
              <a:buClr>
                <a:srgbClr val="DD8047"/>
              </a:buClr>
              <a:buSzPct val="60000"/>
              <a:buFont typeface="Wingdings"/>
              <a:buChar char=""/>
              <a:tabLst/>
              <a:defRPr/>
            </a:pPr>
            <a:r>
              <a:rPr kumimoji="0" lang="ar-LB" b="1" i="0" u="none" strike="noStrike" kern="1200" cap="none" spc="0" normalizeH="0" baseline="0" noProof="0" dirty="0">
                <a:ln>
                  <a:noFill/>
                </a:ln>
                <a:solidFill>
                  <a:prstClr val="black"/>
                </a:solidFill>
                <a:effectLst/>
                <a:uLnTx/>
                <a:uFillTx/>
                <a:latin typeface="Simplified Arabic" pitchFamily="18" charset="-78"/>
                <a:ea typeface="+mn-ea"/>
              </a:rPr>
              <a:t>تمكين</a:t>
            </a:r>
            <a:r>
              <a:rPr kumimoji="0" lang="ar-LB" b="0" i="0" u="none" strike="noStrike" kern="1200" cap="none" spc="0" normalizeH="0" baseline="0" noProof="0" dirty="0">
                <a:ln>
                  <a:noFill/>
                </a:ln>
                <a:solidFill>
                  <a:prstClr val="black"/>
                </a:solidFill>
                <a:effectLst/>
                <a:uLnTx/>
                <a:uFillTx/>
                <a:latin typeface="Simplified Arabic" pitchFamily="18" charset="-78"/>
                <a:ea typeface="+mn-ea"/>
              </a:rPr>
              <a:t> كل شخص من ممارسة الحق في الوصول الى المعلومات والمستندات الموجودة لدى الإدارة</a:t>
            </a:r>
          </a:p>
          <a:p>
            <a:pPr marL="320040" marR="0" lvl="0" indent="-320040" algn="just" defTabSz="914400" rtl="1" eaLnBrk="1" fontAlgn="auto" latinLnBrk="0" hangingPunct="1">
              <a:lnSpc>
                <a:spcPct val="100000"/>
              </a:lnSpc>
              <a:spcBef>
                <a:spcPts val="700"/>
              </a:spcBef>
              <a:spcAft>
                <a:spcPts val="0"/>
              </a:spcAft>
              <a:buClr>
                <a:srgbClr val="DD8047"/>
              </a:buClr>
              <a:buSzPct val="60000"/>
              <a:buFont typeface="Wingdings"/>
              <a:buChar char=""/>
              <a:tabLst/>
              <a:defRPr/>
            </a:pPr>
            <a:r>
              <a:rPr kumimoji="0" lang="ar-SA" b="0" i="0" u="none" strike="noStrike" kern="1200" cap="none" spc="0" normalizeH="0" baseline="0" noProof="0" dirty="0">
                <a:ln>
                  <a:noFill/>
                </a:ln>
                <a:solidFill>
                  <a:prstClr val="black"/>
                </a:solidFill>
                <a:effectLst/>
                <a:uLnTx/>
                <a:uFillTx/>
                <a:latin typeface="Simplified Arabic" pitchFamily="18" charset="-78"/>
                <a:ea typeface="+mn-ea"/>
              </a:rPr>
              <a:t> </a:t>
            </a:r>
            <a:r>
              <a:rPr kumimoji="0" lang="ar-LB" b="1" i="0" u="none" strike="noStrike" kern="1200" cap="none" spc="0" normalizeH="0" baseline="0" noProof="0" dirty="0">
                <a:ln>
                  <a:noFill/>
                </a:ln>
                <a:solidFill>
                  <a:prstClr val="black"/>
                </a:solidFill>
                <a:effectLst/>
                <a:uLnTx/>
                <a:uFillTx/>
                <a:latin typeface="Simplified Arabic" pitchFamily="18" charset="-78"/>
                <a:ea typeface="+mn-ea"/>
              </a:rPr>
              <a:t>إلزام الادارة </a:t>
            </a:r>
            <a:r>
              <a:rPr kumimoji="0" lang="ar-LB" b="0" i="0" u="none" strike="noStrike" kern="1200" cap="none" spc="0" normalizeH="0" baseline="0" noProof="0" dirty="0">
                <a:ln>
                  <a:noFill/>
                </a:ln>
                <a:solidFill>
                  <a:prstClr val="black"/>
                </a:solidFill>
                <a:effectLst/>
                <a:uLnTx/>
                <a:uFillTx/>
                <a:latin typeface="Simplified Arabic" pitchFamily="18" charset="-78"/>
                <a:ea typeface="+mn-ea"/>
              </a:rPr>
              <a:t>بموجب النشر الحُكمي السنوي لبعض التقارير والمستندات الادارية</a:t>
            </a:r>
          </a:p>
          <a:p>
            <a:pPr marL="320040" marR="0" lvl="0" indent="-320040" algn="just" defTabSz="914400" rtl="1" eaLnBrk="1" fontAlgn="auto" latinLnBrk="0" hangingPunct="1">
              <a:lnSpc>
                <a:spcPct val="100000"/>
              </a:lnSpc>
              <a:spcBef>
                <a:spcPts val="700"/>
              </a:spcBef>
              <a:spcAft>
                <a:spcPts val="0"/>
              </a:spcAft>
              <a:buClr>
                <a:srgbClr val="DD8047"/>
              </a:buClr>
              <a:buSzPct val="60000"/>
              <a:buFont typeface="Wingdings"/>
              <a:buChar char=""/>
              <a:tabLst/>
              <a:defRPr/>
            </a:pPr>
            <a:r>
              <a:rPr kumimoji="0" lang="ar-LB" b="1" i="0" u="none" strike="noStrike" kern="1200" cap="none" spc="0" normalizeH="0" baseline="0" noProof="0" dirty="0">
                <a:ln>
                  <a:noFill/>
                </a:ln>
                <a:solidFill>
                  <a:prstClr val="black"/>
                </a:solidFill>
                <a:effectLst/>
                <a:uLnTx/>
                <a:uFillTx/>
                <a:latin typeface="Simplified Arabic" pitchFamily="18" charset="-78"/>
                <a:ea typeface="+mn-ea"/>
              </a:rPr>
              <a:t>إلزام الادارة </a:t>
            </a:r>
            <a:r>
              <a:rPr kumimoji="0" lang="ar-LB" b="0" i="0" u="none" strike="noStrike" kern="1200" cap="none" spc="0" normalizeH="0" baseline="0" noProof="0" dirty="0">
                <a:ln>
                  <a:noFill/>
                </a:ln>
                <a:solidFill>
                  <a:prstClr val="black"/>
                </a:solidFill>
                <a:effectLst/>
                <a:uLnTx/>
                <a:uFillTx/>
                <a:latin typeface="Simplified Arabic" pitchFamily="18" charset="-78"/>
                <a:ea typeface="+mn-ea"/>
              </a:rPr>
              <a:t>بموجب تعليل قراراتها تحت طائلة الابطال، ومنعاً لاتخاذ قرارات تعسفية</a:t>
            </a:r>
          </a:p>
          <a:p>
            <a:pPr marL="320040" marR="0" lvl="0" indent="-320040" algn="just" defTabSz="914400" rtl="1" eaLnBrk="1" fontAlgn="auto" latinLnBrk="0" hangingPunct="1">
              <a:lnSpc>
                <a:spcPct val="100000"/>
              </a:lnSpc>
              <a:spcBef>
                <a:spcPts val="700"/>
              </a:spcBef>
              <a:spcAft>
                <a:spcPts val="0"/>
              </a:spcAft>
              <a:buClr>
                <a:srgbClr val="DD8047"/>
              </a:buClr>
              <a:buSzPct val="60000"/>
              <a:buFont typeface="Wingdings"/>
              <a:buChar char=""/>
              <a:tabLst/>
              <a:defRPr/>
            </a:pPr>
            <a:r>
              <a:rPr kumimoji="0" lang="ar-LB" b="1" i="0" u="none" strike="noStrike" kern="1200" cap="none" spc="0" normalizeH="0" baseline="0" noProof="0" dirty="0">
                <a:ln>
                  <a:noFill/>
                </a:ln>
                <a:solidFill>
                  <a:prstClr val="black"/>
                </a:solidFill>
                <a:effectLst/>
                <a:uLnTx/>
                <a:uFillTx/>
                <a:latin typeface="Simplified Arabic" pitchFamily="18" charset="-78"/>
                <a:ea typeface="+mn-ea"/>
              </a:rPr>
              <a:t>تنظيم</a:t>
            </a:r>
            <a:r>
              <a:rPr kumimoji="0" lang="ar-LB" b="0" i="0" u="none" strike="noStrike" kern="1200" cap="none" spc="0" normalizeH="0" baseline="0" noProof="0" dirty="0">
                <a:ln>
                  <a:noFill/>
                </a:ln>
                <a:solidFill>
                  <a:prstClr val="black"/>
                </a:solidFill>
                <a:effectLst/>
                <a:uLnTx/>
                <a:uFillTx/>
                <a:latin typeface="Simplified Arabic" pitchFamily="18" charset="-78"/>
                <a:ea typeface="+mn-ea"/>
              </a:rPr>
              <a:t> أصول وإجراءات طلب المعلومات</a:t>
            </a:r>
          </a:p>
          <a:p>
            <a:pPr marL="320040" marR="0" lvl="0" indent="-320040" algn="just" defTabSz="914400" rtl="1" eaLnBrk="1" fontAlgn="auto" latinLnBrk="0" hangingPunct="1">
              <a:lnSpc>
                <a:spcPct val="100000"/>
              </a:lnSpc>
              <a:spcBef>
                <a:spcPts val="700"/>
              </a:spcBef>
              <a:spcAft>
                <a:spcPts val="0"/>
              </a:spcAft>
              <a:buClr>
                <a:srgbClr val="DD8047"/>
              </a:buClr>
              <a:buSzPct val="60000"/>
              <a:buFont typeface="Wingdings"/>
              <a:buChar char=""/>
              <a:tabLst/>
              <a:defRPr/>
            </a:pPr>
            <a:r>
              <a:rPr kumimoji="0" lang="ar-LB" b="1" i="0" u="none" strike="noStrike" kern="1200" cap="none" spc="0" normalizeH="0" baseline="0" noProof="0" dirty="0">
                <a:ln>
                  <a:noFill/>
                </a:ln>
                <a:solidFill>
                  <a:prstClr val="black"/>
                </a:solidFill>
                <a:effectLst/>
                <a:uLnTx/>
                <a:uFillTx/>
                <a:latin typeface="Simplified Arabic" pitchFamily="18" charset="-78"/>
                <a:ea typeface="+mn-ea"/>
              </a:rPr>
              <a:t>إيلاء الهيئة الوطنية </a:t>
            </a:r>
            <a:r>
              <a:rPr kumimoji="0" lang="ar-LB" b="0" i="0" u="none" strike="noStrike" kern="1200" cap="none" spc="0" normalizeH="0" baseline="0" noProof="0" dirty="0">
                <a:ln>
                  <a:noFill/>
                </a:ln>
                <a:solidFill>
                  <a:prstClr val="black"/>
                </a:solidFill>
                <a:effectLst/>
                <a:uLnTx/>
                <a:uFillTx/>
                <a:latin typeface="Simplified Arabic" pitchFamily="18" charset="-78"/>
                <a:ea typeface="+mn-ea"/>
              </a:rPr>
              <a:t>لمكافحة الفساد مهمة استلام الشكاوى المتعلقة بتطبيق قانون الحق في الوصول الى المعلومات والتحقيق فيها وإصدار قرارات بشأنها </a:t>
            </a:r>
            <a:endParaRPr kumimoji="0" lang="en-US" b="0" i="0" u="none" strike="noStrike" kern="1200" cap="none" spc="0" normalizeH="0" baseline="0" noProof="0" dirty="0">
              <a:ln>
                <a:noFill/>
              </a:ln>
              <a:solidFill>
                <a:prstClr val="black"/>
              </a:solidFill>
              <a:effectLst/>
              <a:uLnTx/>
              <a:uFillTx/>
              <a:latin typeface="Simplified Arabic" pitchFamily="18" charset="-78"/>
              <a:ea typeface="+mn-ea"/>
            </a:endParaRPr>
          </a:p>
        </p:txBody>
      </p:sp>
    </p:spTree>
    <p:extLst>
      <p:ext uri="{BB962C8B-B14F-4D97-AF65-F5344CB8AC3E}">
        <p14:creationId xmlns:p14="http://schemas.microsoft.com/office/powerpoint/2010/main" val="2020399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D27BA000-0038-49E5-A035-D183032888E3}"/>
              </a:ext>
            </a:extLst>
          </p:cNvPr>
          <p:cNvSpPr>
            <a:spLocks noGrp="1"/>
          </p:cNvSpPr>
          <p:nvPr>
            <p:ph type="title"/>
          </p:nvPr>
        </p:nvSpPr>
        <p:spPr>
          <a:xfrm>
            <a:off x="838200" y="811213"/>
            <a:ext cx="10515600" cy="1325562"/>
          </a:xfrm>
        </p:spPr>
        <p:txBody>
          <a:bodyPr>
            <a:noAutofit/>
          </a:bodyPr>
          <a:lstStyle/>
          <a:p>
            <a:pPr algn="ctr" rtl="1"/>
            <a:r>
              <a:rPr lang="ar-LB" sz="4000" b="1" dirty="0"/>
              <a:t>إيجابيات قانون الحق في الوصول إلى المعلومات</a:t>
            </a:r>
            <a:endParaRPr lang="en-US" sz="4000" dirty="0">
              <a:latin typeface="Simplified Arabic" pitchFamily="18" charset="-78"/>
              <a:cs typeface="Simplified Arabic" pitchFamily="18" charset="-78"/>
            </a:endParaRPr>
          </a:p>
        </p:txBody>
      </p:sp>
      <p:sp>
        <p:nvSpPr>
          <p:cNvPr id="8" name="Content Placeholder 2">
            <a:extLst>
              <a:ext uri="{FF2B5EF4-FFF2-40B4-BE49-F238E27FC236}">
                <a16:creationId xmlns:a16="http://schemas.microsoft.com/office/drawing/2014/main" id="{BE2F1B42-06E8-48EE-9344-9A80272093C8}"/>
              </a:ext>
            </a:extLst>
          </p:cNvPr>
          <p:cNvSpPr>
            <a:spLocks noGrp="1"/>
          </p:cNvSpPr>
          <p:nvPr>
            <p:ph idx="1"/>
          </p:nvPr>
        </p:nvSpPr>
        <p:spPr>
          <a:xfrm>
            <a:off x="838200" y="1746740"/>
            <a:ext cx="10515600" cy="4774100"/>
          </a:xfrm>
        </p:spPr>
        <p:txBody>
          <a:bodyPr>
            <a:normAutofit fontScale="92500"/>
          </a:bodyPr>
          <a:lstStyle/>
          <a:p>
            <a:pPr lvl="0" algn="just" rtl="1"/>
            <a:endParaRPr lang="ar-LB" sz="2000" b="1" dirty="0">
              <a:latin typeface="Simplified Arabic" pitchFamily="18" charset="-78"/>
            </a:endParaRPr>
          </a:p>
          <a:p>
            <a:pPr lvl="0" algn="just" rtl="1"/>
            <a:r>
              <a:rPr lang="ar-LB" sz="2400" b="1" dirty="0">
                <a:latin typeface="Simplified Arabic" pitchFamily="18" charset="-78"/>
              </a:rPr>
              <a:t>إقرار </a:t>
            </a:r>
            <a:r>
              <a:rPr lang="ar-SA" sz="2400" b="1" dirty="0">
                <a:latin typeface="Simplified Arabic" pitchFamily="18" charset="-78"/>
              </a:rPr>
              <a:t>نص تشريعي </a:t>
            </a:r>
            <a:r>
              <a:rPr lang="ar-SA" sz="2400" dirty="0">
                <a:latin typeface="Simplified Arabic" pitchFamily="18" charset="-78"/>
              </a:rPr>
              <a:t>يكرّس الحق لكل </a:t>
            </a:r>
            <a:r>
              <a:rPr lang="ar-SA" sz="2400" b="1" dirty="0">
                <a:solidFill>
                  <a:srgbClr val="FF0000"/>
                </a:solidFill>
                <a:latin typeface="Simplified Arabic" pitchFamily="18" charset="-78"/>
              </a:rPr>
              <a:t>شخص</a:t>
            </a:r>
            <a:r>
              <a:rPr lang="ar-SA" sz="2400" b="1" dirty="0">
                <a:latin typeface="Simplified Arabic" pitchFamily="18" charset="-78"/>
              </a:rPr>
              <a:t> </a:t>
            </a:r>
            <a:r>
              <a:rPr lang="ar-SA" sz="2400" b="1" dirty="0">
                <a:solidFill>
                  <a:srgbClr val="FF0000"/>
                </a:solidFill>
                <a:latin typeface="Simplified Arabic" pitchFamily="18" charset="-78"/>
              </a:rPr>
              <a:t>طبيعي أو معنوي </a:t>
            </a:r>
            <a:r>
              <a:rPr lang="ar-SA" sz="2400" dirty="0">
                <a:latin typeface="Simplified Arabic" pitchFamily="18" charset="-78"/>
              </a:rPr>
              <a:t>بالوصول إلى المعلومات الموجودة لدى الإدارة والاطلاع عليها</a:t>
            </a:r>
            <a:endParaRPr lang="en-US" sz="2400" dirty="0">
              <a:latin typeface="Simplified Arabic" pitchFamily="18" charset="-78"/>
            </a:endParaRPr>
          </a:p>
          <a:p>
            <a:pPr lvl="0" algn="just" rtl="1"/>
            <a:r>
              <a:rPr lang="ar-SA" sz="2400" b="1" dirty="0">
                <a:latin typeface="Simplified Arabic" pitchFamily="18" charset="-78"/>
              </a:rPr>
              <a:t>على المستوى التشريعي</a:t>
            </a:r>
            <a:r>
              <a:rPr lang="ar-SA" sz="2400" dirty="0">
                <a:latin typeface="Simplified Arabic" pitchFamily="18" charset="-78"/>
              </a:rPr>
              <a:t>، وتطبيقاً للمادة 6 من القانون، قام مجلس النواب، وبصورة منتظمة، بنشر الأسباب الموجبة في الجريدة الرسمية لجميع القوانين التي أقرّها المجلس، وذلك اعتباراً من جلسة 15 آذار 2017 ولغاية ال</a:t>
            </a:r>
            <a:r>
              <a:rPr lang="ar-LB" sz="2400" dirty="0">
                <a:latin typeface="Simplified Arabic" pitchFamily="18" charset="-78"/>
              </a:rPr>
              <a:t>ي</a:t>
            </a:r>
            <a:r>
              <a:rPr lang="ar-SA" sz="2400" dirty="0">
                <a:latin typeface="Simplified Arabic" pitchFamily="18" charset="-78"/>
              </a:rPr>
              <a:t>و</a:t>
            </a:r>
            <a:r>
              <a:rPr lang="ar-LB" sz="2400" dirty="0">
                <a:latin typeface="Simplified Arabic" pitchFamily="18" charset="-78"/>
              </a:rPr>
              <a:t>م</a:t>
            </a:r>
            <a:endParaRPr lang="en-US" sz="2400" dirty="0">
              <a:latin typeface="Simplified Arabic" pitchFamily="18" charset="-78"/>
            </a:endParaRPr>
          </a:p>
          <a:p>
            <a:pPr lvl="0" algn="just" rtl="1"/>
            <a:r>
              <a:rPr lang="ar-LB" sz="2400" b="1" dirty="0">
                <a:latin typeface="Simplified Arabic" pitchFamily="18" charset="-78"/>
              </a:rPr>
              <a:t>على المستوى التنفيذي صدور تعميم </a:t>
            </a:r>
            <a:r>
              <a:rPr lang="ar-LB" sz="2400" dirty="0">
                <a:latin typeface="Simplified Arabic" pitchFamily="18" charset="-78"/>
              </a:rPr>
              <a:t>عن رئيس مجلس الوزراء رقم2 تاريخ 2018/1/16،</a:t>
            </a:r>
            <a:r>
              <a:rPr lang="ar-LB" sz="2400" b="1" dirty="0">
                <a:latin typeface="Simplified Arabic" pitchFamily="18" charset="-78"/>
              </a:rPr>
              <a:t> </a:t>
            </a:r>
            <a:r>
              <a:rPr lang="ar-LB" sz="2400" dirty="0">
                <a:latin typeface="Simplified Arabic" pitchFamily="18" charset="-78"/>
              </a:rPr>
              <a:t>طلب فيه إلى جميع الإدارات العامة ضرورة ضم الأسباب الموجبة لمشاريع القوانين ومشاريع المراسيم على اختلاف أنواعها تحت طائلة إعادتها إلى الإدارة المعنية</a:t>
            </a:r>
          </a:p>
          <a:p>
            <a:pPr lvl="0" algn="just" rtl="1"/>
            <a:r>
              <a:rPr lang="ar-SA" sz="2400" b="1" dirty="0">
                <a:latin typeface="Simplified Arabic" pitchFamily="18" charset="-78"/>
              </a:rPr>
              <a:t>مكتب وزير الدولة لشؤون التنمية الإدارية </a:t>
            </a:r>
            <a:r>
              <a:rPr lang="ar-LB" sz="2400" dirty="0">
                <a:latin typeface="Simplified Arabic" pitchFamily="18" charset="-78"/>
              </a:rPr>
              <a:t>قام</a:t>
            </a:r>
            <a:r>
              <a:rPr lang="ar-LB" sz="2400" b="1" dirty="0">
                <a:latin typeface="Simplified Arabic" pitchFamily="18" charset="-78"/>
              </a:rPr>
              <a:t> </a:t>
            </a:r>
            <a:r>
              <a:rPr lang="ar-SA" sz="2400" dirty="0">
                <a:latin typeface="Simplified Arabic" pitchFamily="18" charset="-78"/>
              </a:rPr>
              <a:t>بالطلب إلى كافة الادارات والمؤسسات العامة والهيئات المنصوص عنها في القانون تعيين موظف مكلف بالنظر في طلبات الحصول على المعلومات، وابلاغ مكتب وزير الدولة لشؤون التنمية الإدارية باسمه حتى يسهل التواصل معه</a:t>
            </a:r>
            <a:endParaRPr lang="en-US" sz="2400" dirty="0">
              <a:latin typeface="Simplified Arabic" pitchFamily="18" charset="-78"/>
            </a:endParaRPr>
          </a:p>
          <a:p>
            <a:pPr lvl="0" algn="just" rtl="1"/>
            <a:r>
              <a:rPr lang="ar-SA" sz="2400" b="1" dirty="0">
                <a:latin typeface="Simplified Arabic" pitchFamily="18" charset="-78"/>
              </a:rPr>
              <a:t>صد</a:t>
            </a:r>
            <a:r>
              <a:rPr lang="ar-LB" sz="2400" b="1" dirty="0">
                <a:latin typeface="Simplified Arabic" pitchFamily="18" charset="-78"/>
              </a:rPr>
              <a:t>و</a:t>
            </a:r>
            <a:r>
              <a:rPr lang="ar-SA" sz="2400" b="1" dirty="0">
                <a:latin typeface="Simplified Arabic" pitchFamily="18" charset="-78"/>
              </a:rPr>
              <a:t>ر المرسوم التطبيقي </a:t>
            </a:r>
            <a:r>
              <a:rPr lang="ar-LB" sz="2400" b="1" dirty="0">
                <a:latin typeface="Simplified Arabic" pitchFamily="18" charset="-78"/>
              </a:rPr>
              <a:t>للقانون </a:t>
            </a:r>
            <a:r>
              <a:rPr lang="ar-SA" sz="2400" dirty="0">
                <a:latin typeface="Simplified Arabic" pitchFamily="18" charset="-78"/>
              </a:rPr>
              <a:t>بتاريخ 8 أيلول 2020 (بعد ثلاث سنوات ونصف السنة) </a:t>
            </a:r>
            <a:r>
              <a:rPr lang="ar-LB" sz="2400" dirty="0">
                <a:latin typeface="Simplified Arabic" pitchFamily="18" charset="-78"/>
              </a:rPr>
              <a:t>تحت ال</a:t>
            </a:r>
            <a:r>
              <a:rPr lang="ar-SA" sz="2400" dirty="0">
                <a:latin typeface="Simplified Arabic" pitchFamily="18" charset="-78"/>
              </a:rPr>
              <a:t>رقم 6940 </a:t>
            </a:r>
            <a:r>
              <a:rPr lang="ar-LB" sz="2400" dirty="0">
                <a:latin typeface="Simplified Arabic" pitchFamily="18" charset="-78"/>
              </a:rPr>
              <a:t>و</a:t>
            </a:r>
            <a:r>
              <a:rPr lang="ar-SA" sz="2400" dirty="0">
                <a:latin typeface="Simplified Arabic" pitchFamily="18" charset="-78"/>
              </a:rPr>
              <a:t>المتعلق بتحديد دقائق تطبيق قانون الحق في الوصول إلى المعلومات </a:t>
            </a:r>
            <a:r>
              <a:rPr lang="ar-SA" sz="2400" dirty="0"/>
              <a:t> </a:t>
            </a:r>
            <a:endParaRPr lang="en-US" sz="2400" dirty="0"/>
          </a:p>
        </p:txBody>
      </p:sp>
    </p:spTree>
    <p:extLst>
      <p:ext uri="{BB962C8B-B14F-4D97-AF65-F5344CB8AC3E}">
        <p14:creationId xmlns:p14="http://schemas.microsoft.com/office/powerpoint/2010/main" val="1988693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759B3E5D-42A9-48D4-B841-31FD94F8FB9B}"/>
              </a:ext>
            </a:extLst>
          </p:cNvPr>
          <p:cNvSpPr>
            <a:spLocks noGrp="1"/>
          </p:cNvSpPr>
          <p:nvPr>
            <p:ph type="title"/>
          </p:nvPr>
        </p:nvSpPr>
        <p:spPr>
          <a:xfrm>
            <a:off x="838200" y="811213"/>
            <a:ext cx="10515600" cy="1325562"/>
          </a:xfrm>
        </p:spPr>
        <p:txBody>
          <a:bodyPr>
            <a:normAutofit/>
          </a:bodyPr>
          <a:lstStyle/>
          <a:p>
            <a:pPr lvl="0" algn="ctr" rtl="1"/>
            <a:r>
              <a:rPr lang="ar-LB" sz="4000" b="1" dirty="0"/>
              <a:t>أهمية مضمون المرسوم التطبيقي</a:t>
            </a:r>
            <a:endParaRPr lang="en-US" sz="4000" b="1" dirty="0">
              <a:latin typeface="Simplified Arabic" pitchFamily="18" charset="-78"/>
              <a:cs typeface="Simplified Arabic" pitchFamily="18" charset="-78"/>
            </a:endParaRPr>
          </a:p>
        </p:txBody>
      </p:sp>
      <p:sp>
        <p:nvSpPr>
          <p:cNvPr id="7" name="Content Placeholder 2">
            <a:extLst>
              <a:ext uri="{FF2B5EF4-FFF2-40B4-BE49-F238E27FC236}">
                <a16:creationId xmlns:a16="http://schemas.microsoft.com/office/drawing/2014/main" id="{A29987E5-5525-4397-9837-B097A089C5DB}"/>
              </a:ext>
            </a:extLst>
          </p:cNvPr>
          <p:cNvSpPr>
            <a:spLocks noGrp="1"/>
          </p:cNvSpPr>
          <p:nvPr>
            <p:ph idx="1"/>
          </p:nvPr>
        </p:nvSpPr>
        <p:spPr>
          <a:xfrm>
            <a:off x="838200" y="1746740"/>
            <a:ext cx="10515600" cy="4510430"/>
          </a:xfrm>
        </p:spPr>
        <p:txBody>
          <a:bodyPr>
            <a:normAutofit fontScale="85000" lnSpcReduction="10000"/>
          </a:bodyPr>
          <a:lstStyle/>
          <a:p>
            <a:pPr algn="just" rtl="1">
              <a:buNone/>
            </a:pPr>
            <a:endParaRPr lang="ar-LB" dirty="0"/>
          </a:p>
          <a:p>
            <a:pPr lvl="0" algn="just" rtl="1"/>
            <a:r>
              <a:rPr lang="ar-LB" b="1" dirty="0"/>
              <a:t>أوضح </a:t>
            </a:r>
            <a:r>
              <a:rPr lang="ar-SA" dirty="0"/>
              <a:t>الإساءة في استعمال حق الوصول الى المعلومات تفادياً لسوء التطبيق، </a:t>
            </a:r>
            <a:r>
              <a:rPr lang="ar-LB" dirty="0"/>
              <a:t>وع</a:t>
            </a:r>
            <a:r>
              <a:rPr lang="ar-SA" dirty="0"/>
              <a:t>رقلة عمل الإدارة وسير المرفق العام</a:t>
            </a:r>
            <a:endParaRPr lang="en-US" dirty="0"/>
          </a:p>
          <a:p>
            <a:pPr lvl="0" algn="just" rtl="1"/>
            <a:r>
              <a:rPr lang="ar-LB" b="1" dirty="0"/>
              <a:t>حدد</a:t>
            </a:r>
            <a:r>
              <a:rPr lang="ar-LB" dirty="0"/>
              <a:t> </a:t>
            </a:r>
            <a:r>
              <a:rPr lang="ar-SA" dirty="0"/>
              <a:t>المقصود «بالمستند الإداري» وهو المستند الموجود لدى الادارة وقت تقديم طلب المعلومات، بمعزل عما إذا كان ملكاً لها أو صادراً عنها </a:t>
            </a:r>
            <a:endParaRPr lang="ar-LB" dirty="0"/>
          </a:p>
          <a:p>
            <a:pPr lvl="0" algn="just" rtl="1"/>
            <a:r>
              <a:rPr lang="ar-LB" b="1" dirty="0"/>
              <a:t>أوجب </a:t>
            </a:r>
            <a:r>
              <a:rPr lang="ar-LB" dirty="0"/>
              <a:t>نشر المعلومات بشكل يمكن معه البحث عن المستند المطلوب وتنزيله ونسخه والبحث في مضمونه</a:t>
            </a:r>
            <a:endParaRPr lang="en-US" dirty="0"/>
          </a:p>
          <a:p>
            <a:pPr algn="just" rtl="1"/>
            <a:r>
              <a:rPr lang="ar-LB" b="1" dirty="0"/>
              <a:t>اعتمد</a:t>
            </a:r>
            <a:r>
              <a:rPr lang="ar-LB" dirty="0"/>
              <a:t> مفهوم العملية المالية بأكملها والتي يقتضي نشرها حكماً، حتى وإن كانت مركّبة، وذلك بالنظر إلى هدفها وموضوعها، واعتبر بأنها عملية واحدة حتى لو تمّت تجزئتها</a:t>
            </a:r>
            <a:endParaRPr lang="en-US" dirty="0"/>
          </a:p>
          <a:p>
            <a:pPr algn="just" rtl="1"/>
            <a:r>
              <a:rPr lang="ar-LB" b="1" dirty="0"/>
              <a:t>حدد</a:t>
            </a:r>
            <a:r>
              <a:rPr lang="ar-LB" dirty="0"/>
              <a:t> مهلاً زمنية لنشر التقارير السنوية لكل إدارة</a:t>
            </a:r>
            <a:endParaRPr lang="en-US" dirty="0"/>
          </a:p>
          <a:p>
            <a:pPr algn="just" rtl="1"/>
            <a:r>
              <a:rPr lang="ar-LB" b="1" dirty="0"/>
              <a:t>وضع</a:t>
            </a:r>
            <a:r>
              <a:rPr lang="ar-LB" dirty="0"/>
              <a:t> أحكاماً تفصيلية واضحة بشأن آلية تقديم طلب المعلومات، وكيفية تعيين الموظف المكلف بتقديم المعلومات، وتدريبه وتعميم اسمه كي يسهل التواصل معه</a:t>
            </a:r>
          </a:p>
          <a:p>
            <a:pPr algn="just" rtl="1"/>
            <a:r>
              <a:rPr lang="ar-LB" b="1" dirty="0"/>
              <a:t>أوجب</a:t>
            </a:r>
            <a:r>
              <a:rPr lang="ar-LB" dirty="0"/>
              <a:t> على الادارة تكليف موظف معلومات، (وشدّد النص الموجود في المادة 15 من القانون)</a:t>
            </a:r>
            <a:endParaRPr lang="en-US" dirty="0"/>
          </a:p>
        </p:txBody>
      </p:sp>
    </p:spTree>
    <p:extLst>
      <p:ext uri="{BB962C8B-B14F-4D97-AF65-F5344CB8AC3E}">
        <p14:creationId xmlns:p14="http://schemas.microsoft.com/office/powerpoint/2010/main" val="1675587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3C9A54AB-13BD-4B73-B7A2-DCE334B5BC4A}"/>
              </a:ext>
            </a:extLst>
          </p:cNvPr>
          <p:cNvSpPr>
            <a:spLocks noGrp="1"/>
          </p:cNvSpPr>
          <p:nvPr>
            <p:ph type="title"/>
          </p:nvPr>
        </p:nvSpPr>
        <p:spPr>
          <a:xfrm>
            <a:off x="838200" y="811213"/>
            <a:ext cx="10515600" cy="1325562"/>
          </a:xfrm>
        </p:spPr>
        <p:txBody>
          <a:bodyPr>
            <a:noAutofit/>
          </a:bodyPr>
          <a:lstStyle/>
          <a:p>
            <a:pPr algn="ctr" rtl="1"/>
            <a:r>
              <a:rPr lang="ar-LB" sz="3400" b="1" dirty="0"/>
              <a:t>سلبيات في تطبيق قانون الحق في الوصول إلى المعلومات</a:t>
            </a:r>
            <a:endParaRPr lang="en-US" sz="3400" dirty="0"/>
          </a:p>
        </p:txBody>
      </p:sp>
      <p:sp>
        <p:nvSpPr>
          <p:cNvPr id="7" name="Content Placeholder 2">
            <a:extLst>
              <a:ext uri="{FF2B5EF4-FFF2-40B4-BE49-F238E27FC236}">
                <a16:creationId xmlns:a16="http://schemas.microsoft.com/office/drawing/2014/main" id="{C93EA15E-FC64-46DF-86D3-AB94E30CA81D}"/>
              </a:ext>
            </a:extLst>
          </p:cNvPr>
          <p:cNvSpPr>
            <a:spLocks noGrp="1"/>
          </p:cNvSpPr>
          <p:nvPr>
            <p:ph idx="1"/>
          </p:nvPr>
        </p:nvSpPr>
        <p:spPr>
          <a:xfrm>
            <a:off x="838200" y="1413574"/>
            <a:ext cx="10515600" cy="5107266"/>
          </a:xfrm>
        </p:spPr>
        <p:txBody>
          <a:bodyPr>
            <a:normAutofit/>
          </a:bodyPr>
          <a:lstStyle/>
          <a:p>
            <a:pPr lvl="0" algn="just" rtl="1"/>
            <a:endParaRPr lang="ar-LB" sz="1800" b="1" dirty="0">
              <a:latin typeface="Simplified Arabic" pitchFamily="18" charset="-78"/>
              <a:cs typeface="Simplified Arabic" pitchFamily="18" charset="-78"/>
            </a:endParaRPr>
          </a:p>
          <a:p>
            <a:pPr marL="0" lvl="0" indent="0" algn="just" rtl="1">
              <a:buNone/>
            </a:pPr>
            <a:endParaRPr lang="ar-LB" b="1" dirty="0">
              <a:latin typeface="Simplified Arabic" pitchFamily="18" charset="-78"/>
              <a:cs typeface="Simplified Arabic" pitchFamily="18" charset="-78"/>
            </a:endParaRPr>
          </a:p>
          <a:p>
            <a:pPr lvl="0" algn="just" rtl="1"/>
            <a:r>
              <a:rPr lang="ar-LB" sz="2800" b="1" dirty="0">
                <a:latin typeface="Simplified Arabic" pitchFamily="18" charset="-78"/>
              </a:rPr>
              <a:t>عدم </a:t>
            </a:r>
            <a:r>
              <a:rPr lang="ar-SA" sz="2800" b="1" dirty="0">
                <a:latin typeface="Simplified Arabic" pitchFamily="18" charset="-78"/>
              </a:rPr>
              <a:t>الالتزام</a:t>
            </a:r>
            <a:r>
              <a:rPr lang="ar-SA" sz="2800" dirty="0">
                <a:latin typeface="Simplified Arabic" pitchFamily="18" charset="-78"/>
              </a:rPr>
              <a:t>، إلا بشكل ضئيل جداً، بموجب النشر الحكمي للأسباب الموجبة للمراسيم على مختلف أنواعه</a:t>
            </a:r>
            <a:r>
              <a:rPr lang="ar-LB" sz="2800" dirty="0">
                <a:latin typeface="Simplified Arabic" pitchFamily="18" charset="-78"/>
              </a:rPr>
              <a:t>ا</a:t>
            </a:r>
            <a:endParaRPr lang="en-US" sz="2800" dirty="0">
              <a:latin typeface="Simplified Arabic" pitchFamily="18" charset="-78"/>
            </a:endParaRPr>
          </a:p>
          <a:p>
            <a:pPr lvl="0" algn="just" rtl="1"/>
            <a:r>
              <a:rPr lang="ar-LB" sz="2800" b="1" dirty="0">
                <a:latin typeface="Simplified Arabic" pitchFamily="18" charset="-78"/>
              </a:rPr>
              <a:t>عدم </a:t>
            </a:r>
            <a:r>
              <a:rPr lang="ar-SA" sz="2800" b="1" dirty="0">
                <a:latin typeface="Simplified Arabic" pitchFamily="18" charset="-78"/>
              </a:rPr>
              <a:t>تطبيق </a:t>
            </a:r>
            <a:r>
              <a:rPr lang="ar-SA" sz="2800" dirty="0">
                <a:latin typeface="Simplified Arabic" pitchFamily="18" charset="-78"/>
              </a:rPr>
              <a:t>المادة (7) </a:t>
            </a:r>
            <a:r>
              <a:rPr lang="ar-LB" sz="2800" dirty="0">
                <a:latin typeface="Simplified Arabic" pitchFamily="18" charset="-78"/>
              </a:rPr>
              <a:t>لجهة </a:t>
            </a:r>
            <a:r>
              <a:rPr lang="ar-SA" sz="2800" dirty="0">
                <a:latin typeface="Simplified Arabic" pitchFamily="18" charset="-78"/>
              </a:rPr>
              <a:t>العمليات التي يتم فيها دفع أموال عمومية والتي يجب نشرها الامر الذي حجب إظهار الشفافية ومنع الرقابة التي كان من الممكن للمواطن والأجهزة الرقابية وهيئات المجتمع المدني القيام بها</a:t>
            </a:r>
            <a:endParaRPr lang="ar-LB" sz="2800" dirty="0">
              <a:latin typeface="Simplified Arabic" pitchFamily="18" charset="-78"/>
            </a:endParaRPr>
          </a:p>
          <a:p>
            <a:pPr lvl="0" algn="just" rtl="1"/>
            <a:r>
              <a:rPr lang="ar-LB" sz="2800" b="1" dirty="0">
                <a:latin typeface="Simplified Arabic" pitchFamily="18" charset="-78"/>
              </a:rPr>
              <a:t>عدم </a:t>
            </a:r>
            <a:r>
              <a:rPr lang="ar-SA" sz="2800" b="1" dirty="0">
                <a:latin typeface="Simplified Arabic" pitchFamily="18" charset="-78"/>
              </a:rPr>
              <a:t>نشر </a:t>
            </a:r>
            <a:r>
              <a:rPr lang="ar-SA" sz="2800" dirty="0">
                <a:latin typeface="Simplified Arabic" pitchFamily="18" charset="-78"/>
              </a:rPr>
              <a:t>التقارير السنوية للإدارات وللأجهزة القضائية تطبيقاً للمادة (8) </a:t>
            </a:r>
            <a:endParaRPr lang="ar-LB" sz="2800" dirty="0">
              <a:latin typeface="Simplified Arabic" pitchFamily="18" charset="-78"/>
            </a:endParaRPr>
          </a:p>
          <a:p>
            <a:pPr lvl="0" algn="just" rtl="1"/>
            <a:r>
              <a:rPr lang="ar-SA" sz="2800" b="1" dirty="0">
                <a:latin typeface="Simplified Arabic" pitchFamily="18" charset="-78"/>
              </a:rPr>
              <a:t>لم يتم استصدار </a:t>
            </a:r>
            <a:r>
              <a:rPr lang="ar-SA" sz="2800" dirty="0">
                <a:latin typeface="Simplified Arabic" pitchFamily="18" charset="-78"/>
              </a:rPr>
              <a:t>القرار المتعلق بقيمة النفقات المتوجبة عن كل طلب وطريقة استيفائها، والذي يجب أن يصدره وزير المالية</a:t>
            </a:r>
            <a:endParaRPr lang="en-US" sz="2800" dirty="0">
              <a:latin typeface="Simplified Arabic" pitchFamily="18" charset="-78"/>
            </a:endParaRPr>
          </a:p>
          <a:p>
            <a:pPr algn="r" rtl="1"/>
            <a:endParaRPr lang="en-US" sz="1800" dirty="0"/>
          </a:p>
        </p:txBody>
      </p:sp>
    </p:spTree>
    <p:extLst>
      <p:ext uri="{BB962C8B-B14F-4D97-AF65-F5344CB8AC3E}">
        <p14:creationId xmlns:p14="http://schemas.microsoft.com/office/powerpoint/2010/main" val="957580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39A5EDA5-D786-4BCF-B8D4-6D2FF72A47CB}"/>
              </a:ext>
            </a:extLst>
          </p:cNvPr>
          <p:cNvSpPr>
            <a:spLocks noGrp="1"/>
          </p:cNvSpPr>
          <p:nvPr>
            <p:ph type="title"/>
          </p:nvPr>
        </p:nvSpPr>
        <p:spPr>
          <a:xfrm>
            <a:off x="838200" y="811213"/>
            <a:ext cx="10515600" cy="1325562"/>
          </a:xfrm>
        </p:spPr>
        <p:txBody>
          <a:bodyPr>
            <a:normAutofit fontScale="90000"/>
          </a:bodyPr>
          <a:lstStyle/>
          <a:p>
            <a:pPr algn="ctr" rtl="1"/>
            <a:br>
              <a:rPr lang="ar-LB" b="1" dirty="0"/>
            </a:br>
            <a:r>
              <a:rPr lang="ar-LB" sz="3600" b="1" dirty="0"/>
              <a:t>الخطوات المطلوبة لتطبيق قانون الحق </a:t>
            </a:r>
            <a:br>
              <a:rPr lang="ar-LB" sz="3600" b="1" dirty="0"/>
            </a:br>
            <a:r>
              <a:rPr lang="ar-LB" sz="3600" b="1" dirty="0"/>
              <a:t>في الوصول إلى المعلومات</a:t>
            </a:r>
            <a:br>
              <a:rPr lang="en-US" dirty="0"/>
            </a:br>
            <a:endParaRPr lang="en-US" dirty="0"/>
          </a:p>
        </p:txBody>
      </p:sp>
      <p:sp>
        <p:nvSpPr>
          <p:cNvPr id="7" name="Content Placeholder 2">
            <a:extLst>
              <a:ext uri="{FF2B5EF4-FFF2-40B4-BE49-F238E27FC236}">
                <a16:creationId xmlns:a16="http://schemas.microsoft.com/office/drawing/2014/main" id="{EEEC9505-C349-4E03-8D46-1EF0698EE023}"/>
              </a:ext>
            </a:extLst>
          </p:cNvPr>
          <p:cNvSpPr>
            <a:spLocks noGrp="1"/>
          </p:cNvSpPr>
          <p:nvPr>
            <p:ph idx="1"/>
          </p:nvPr>
        </p:nvSpPr>
        <p:spPr>
          <a:xfrm>
            <a:off x="838200" y="2308224"/>
            <a:ext cx="10515600" cy="4212615"/>
          </a:xfrm>
        </p:spPr>
        <p:txBody>
          <a:bodyPr>
            <a:normAutofit fontScale="92500"/>
          </a:bodyPr>
          <a:lstStyle/>
          <a:p>
            <a:pPr lvl="0" algn="just" rtl="1"/>
            <a:r>
              <a:rPr lang="ar-SA" sz="2800" b="1" dirty="0">
                <a:latin typeface="Simplified Arabic" pitchFamily="18" charset="-78"/>
              </a:rPr>
              <a:t>إلزام</a:t>
            </a:r>
            <a:r>
              <a:rPr lang="ar-SA" sz="2800" dirty="0">
                <a:latin typeface="Simplified Arabic" pitchFamily="18" charset="-78"/>
              </a:rPr>
              <a:t> كافة الادارات والمؤسسات العامة بنشر التقارير السنوية لكل منها</a:t>
            </a:r>
            <a:endParaRPr lang="ar-LB" sz="2800" dirty="0">
              <a:latin typeface="Simplified Arabic" pitchFamily="18" charset="-78"/>
            </a:endParaRPr>
          </a:p>
          <a:p>
            <a:pPr lvl="0" algn="just" rtl="1"/>
            <a:r>
              <a:rPr lang="ar-SA" sz="2800" b="1" dirty="0">
                <a:latin typeface="Simplified Arabic" pitchFamily="18" charset="-78"/>
              </a:rPr>
              <a:t>منع</a:t>
            </a:r>
            <a:r>
              <a:rPr lang="ar-SA" sz="2800" dirty="0">
                <a:latin typeface="Simplified Arabic" pitchFamily="18" charset="-78"/>
              </a:rPr>
              <a:t> نشر أي مرسوم في الجريدة الرسمية غير مرفق بأسبابه الموجبة</a:t>
            </a:r>
            <a:endParaRPr lang="ar-LB" sz="2800" dirty="0">
              <a:latin typeface="Simplified Arabic" pitchFamily="18" charset="-78"/>
            </a:endParaRPr>
          </a:p>
          <a:p>
            <a:pPr lvl="0" algn="just" rtl="1"/>
            <a:r>
              <a:rPr lang="ar-SA" sz="2800" b="1" dirty="0">
                <a:latin typeface="Simplified Arabic" pitchFamily="18" charset="-78"/>
              </a:rPr>
              <a:t>استحداث</a:t>
            </a:r>
            <a:r>
              <a:rPr lang="ar-SA" sz="2800" dirty="0">
                <a:latin typeface="Simplified Arabic" pitchFamily="18" charset="-78"/>
              </a:rPr>
              <a:t> و/أو تفعيل المواقع الالكترونية للأجهزة القضائية والادارية</a:t>
            </a:r>
            <a:endParaRPr lang="ar-LB" sz="2800" dirty="0">
              <a:latin typeface="Simplified Arabic" pitchFamily="18" charset="-78"/>
            </a:endParaRPr>
          </a:p>
          <a:p>
            <a:pPr lvl="0" algn="just" rtl="1"/>
            <a:r>
              <a:rPr lang="ar-SA" sz="2800" b="1" dirty="0">
                <a:latin typeface="Simplified Arabic" pitchFamily="18" charset="-78"/>
              </a:rPr>
              <a:t>إطلاق</a:t>
            </a:r>
            <a:r>
              <a:rPr lang="ar-SA" sz="2800" dirty="0">
                <a:latin typeface="Simplified Arabic" pitchFamily="18" charset="-78"/>
              </a:rPr>
              <a:t> حملات توعية للمواطنين على كيفية طلب المعلومات </a:t>
            </a:r>
            <a:r>
              <a:rPr lang="ar-LB" sz="2800" dirty="0">
                <a:latin typeface="Simplified Arabic" pitchFamily="18" charset="-78"/>
              </a:rPr>
              <a:t>وتجنب</a:t>
            </a:r>
            <a:r>
              <a:rPr lang="ar-SA" sz="2800" dirty="0">
                <a:latin typeface="Simplified Arabic" pitchFamily="18" charset="-78"/>
              </a:rPr>
              <a:t> الاساءة في استعمال هذا الحق</a:t>
            </a:r>
            <a:endParaRPr lang="en-US" sz="2800" dirty="0">
              <a:latin typeface="Simplified Arabic" pitchFamily="18" charset="-78"/>
            </a:endParaRPr>
          </a:p>
          <a:p>
            <a:pPr lvl="0" algn="just" rtl="1"/>
            <a:r>
              <a:rPr lang="ar-SA" sz="2800" b="1" dirty="0">
                <a:latin typeface="Simplified Arabic" pitchFamily="18" charset="-78"/>
              </a:rPr>
              <a:t>إلزام</a:t>
            </a:r>
            <a:r>
              <a:rPr lang="ar-SA" sz="2800" dirty="0">
                <a:latin typeface="Simplified Arabic" pitchFamily="18" charset="-78"/>
              </a:rPr>
              <a:t> كافة الادارات بتسمية الموظف المكلّف بمتابعة طلبات المعلومات وتعميم اسمه وعنوانه</a:t>
            </a:r>
            <a:r>
              <a:rPr lang="ar-LB" sz="2800" dirty="0">
                <a:latin typeface="Simplified Arabic" pitchFamily="18" charset="-78"/>
              </a:rPr>
              <a:t>، بالإضافة إلى تدريبه وتأهيله</a:t>
            </a:r>
          </a:p>
          <a:p>
            <a:pPr lvl="0" algn="just" rtl="1"/>
            <a:r>
              <a:rPr lang="ar-LB" sz="2800" b="1" dirty="0">
                <a:latin typeface="Simplified Arabic" pitchFamily="18" charset="-78"/>
              </a:rPr>
              <a:t>إقرار </a:t>
            </a:r>
            <a:r>
              <a:rPr lang="ar-LB" sz="2800" dirty="0">
                <a:latin typeface="Simplified Arabic" pitchFamily="18" charset="-78"/>
              </a:rPr>
              <a:t>تعديل قانون الحق في الوصول إلى المعلومات (المنجز في الادارة والعدل)</a:t>
            </a:r>
            <a:endParaRPr lang="en-US" sz="2800" dirty="0">
              <a:latin typeface="Simplified Arabic" pitchFamily="18" charset="-78"/>
            </a:endParaRPr>
          </a:p>
          <a:p>
            <a:pPr algn="just" rtl="1"/>
            <a:r>
              <a:rPr lang="ar-LB" sz="2800" b="1" dirty="0">
                <a:latin typeface="Simplified Arabic" pitchFamily="18" charset="-78"/>
              </a:rPr>
              <a:t>حثّ</a:t>
            </a:r>
            <a:r>
              <a:rPr lang="ar-LB" sz="2800" dirty="0">
                <a:latin typeface="Simplified Arabic" pitchFamily="18" charset="-78"/>
              </a:rPr>
              <a:t> وزارة المالية لاستصدار القرار المتعلق بقيمة النفقات المتوجبة على كل طلب معلومات وطريقة استيفائها</a:t>
            </a:r>
            <a:endParaRPr lang="en-US" sz="2800" dirty="0">
              <a:latin typeface="Simplified Arabic" pitchFamily="18" charset="-78"/>
            </a:endParaRPr>
          </a:p>
        </p:txBody>
      </p:sp>
    </p:spTree>
    <p:extLst>
      <p:ext uri="{BB962C8B-B14F-4D97-AF65-F5344CB8AC3E}">
        <p14:creationId xmlns:p14="http://schemas.microsoft.com/office/powerpoint/2010/main" val="3029164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20238918-7314-44C2-A64B-E96CF21A64A6}"/>
              </a:ext>
            </a:extLst>
          </p:cNvPr>
          <p:cNvSpPr>
            <a:spLocks noGrp="1"/>
          </p:cNvSpPr>
          <p:nvPr>
            <p:ph type="title"/>
          </p:nvPr>
        </p:nvSpPr>
        <p:spPr>
          <a:xfrm>
            <a:off x="838200" y="811213"/>
            <a:ext cx="10515600" cy="1325562"/>
          </a:xfrm>
        </p:spPr>
        <p:txBody>
          <a:bodyPr>
            <a:normAutofit fontScale="90000"/>
          </a:bodyPr>
          <a:lstStyle/>
          <a:p>
            <a:pPr algn="ctr" rtl="1"/>
            <a:br>
              <a:rPr lang="ar-LB" sz="3600" b="1" dirty="0"/>
            </a:br>
            <a:r>
              <a:rPr lang="ar-LB" sz="3100" b="1" dirty="0"/>
              <a:t>مضمون قانون</a:t>
            </a:r>
            <a:r>
              <a:rPr lang="ar-SA" sz="3100" b="1" dirty="0"/>
              <a:t> مكافحة الفساد في القطاع العام </a:t>
            </a:r>
            <a:br>
              <a:rPr lang="ar-LB" sz="3100" b="1" dirty="0"/>
            </a:br>
            <a:r>
              <a:rPr lang="ar-SA" sz="3100" b="1" dirty="0"/>
              <a:t>وانشاء الهيئة الوطنية لمكافحة الفساد</a:t>
            </a:r>
            <a:br>
              <a:rPr lang="en-US" dirty="0"/>
            </a:br>
            <a:endParaRPr lang="en-US" dirty="0"/>
          </a:p>
        </p:txBody>
      </p:sp>
      <p:sp>
        <p:nvSpPr>
          <p:cNvPr id="7" name="Content Placeholder 2">
            <a:extLst>
              <a:ext uri="{FF2B5EF4-FFF2-40B4-BE49-F238E27FC236}">
                <a16:creationId xmlns:a16="http://schemas.microsoft.com/office/drawing/2014/main" id="{E1E370A6-4C4A-477E-B096-69356CF6CB1A}"/>
              </a:ext>
            </a:extLst>
          </p:cNvPr>
          <p:cNvSpPr>
            <a:spLocks noGrp="1"/>
          </p:cNvSpPr>
          <p:nvPr>
            <p:ph idx="1"/>
          </p:nvPr>
        </p:nvSpPr>
        <p:spPr>
          <a:xfrm>
            <a:off x="838200" y="1940860"/>
            <a:ext cx="10515600" cy="4579980"/>
          </a:xfrm>
        </p:spPr>
        <p:txBody>
          <a:bodyPr>
            <a:normAutofit fontScale="92500" lnSpcReduction="10000"/>
          </a:bodyPr>
          <a:lstStyle/>
          <a:p>
            <a:pPr marL="0" indent="0" algn="ctr" rtl="1">
              <a:buNone/>
            </a:pPr>
            <a:endParaRPr lang="ar-LB" sz="1600" b="1" dirty="0">
              <a:solidFill>
                <a:srgbClr val="FF0000"/>
              </a:solidFill>
            </a:endParaRPr>
          </a:p>
          <a:p>
            <a:pPr marL="0" indent="0" algn="ctr" rtl="1">
              <a:buNone/>
            </a:pPr>
            <a:r>
              <a:rPr lang="ar-LB" sz="2800" b="1" dirty="0">
                <a:solidFill>
                  <a:srgbClr val="FF0000"/>
                </a:solidFill>
              </a:rPr>
              <a:t>قانون </a:t>
            </a:r>
            <a:r>
              <a:rPr lang="ar-SA" sz="2800" b="1" dirty="0">
                <a:solidFill>
                  <a:srgbClr val="FF0000"/>
                </a:solidFill>
              </a:rPr>
              <a:t>رقم 175 تاريخ</a:t>
            </a:r>
            <a:r>
              <a:rPr lang="ar-LB" sz="2800" b="1" dirty="0">
                <a:solidFill>
                  <a:srgbClr val="FF0000"/>
                </a:solidFill>
              </a:rPr>
              <a:t> 2020/5/8</a:t>
            </a:r>
          </a:p>
          <a:p>
            <a:pPr marL="0" indent="0" algn="ctr" rtl="1">
              <a:buNone/>
            </a:pPr>
            <a:endParaRPr lang="en-US" sz="2800" dirty="0"/>
          </a:p>
          <a:p>
            <a:pPr lvl="0" algn="just" rtl="1"/>
            <a:r>
              <a:rPr lang="ar-SA" sz="2400" dirty="0"/>
              <a:t>الاقتصار</a:t>
            </a:r>
            <a:r>
              <a:rPr lang="ar-LB" sz="2400" dirty="0"/>
              <a:t> </a:t>
            </a:r>
            <a:r>
              <a:rPr lang="ar-SA" sz="2400" dirty="0"/>
              <a:t>على معالجة موضوع مكافحة الفساد في القطاع العام، دون القطاع الخاص، نظراً لخطورة استشراء الفساد في القطاع العام</a:t>
            </a:r>
            <a:endParaRPr lang="en-US" sz="2400" dirty="0"/>
          </a:p>
          <a:p>
            <a:pPr lvl="0" algn="just" rtl="1"/>
            <a:r>
              <a:rPr lang="ar-SA" sz="2400" dirty="0"/>
              <a:t>ضبط الأفعال التي تعتبر فساداً</a:t>
            </a:r>
            <a:endParaRPr lang="en-US" sz="2400" dirty="0"/>
          </a:p>
          <a:p>
            <a:pPr lvl="0" algn="just" rtl="1"/>
            <a:r>
              <a:rPr lang="ar-SA" sz="2400" dirty="0"/>
              <a:t>الامتناع عن وضع عقوبات مقابلة للأفعال المعتبرة من قبيل الفساد، طالما أن لهذه الأفعال عقوباتها المناسبة في القوانين الأخرى التي عالجتها (قانون العقوبات، وقانون الإثراء غير المشروع...)</a:t>
            </a:r>
            <a:endParaRPr lang="en-US" sz="2400" dirty="0"/>
          </a:p>
          <a:p>
            <a:pPr lvl="0" algn="just" rtl="1"/>
            <a:r>
              <a:rPr lang="ar-SA" sz="2400" dirty="0"/>
              <a:t>النص على إنشاء هيئة مستقلة تسمى «الهيئة الوطنية لمكافحة الفساد»، وعلى كيفية تشكيلها، وعلى تمتّعها بالشخصية المعنوية وبالاستقلالين الإداري والمالي حرصاً على تعزيز حصانتها </a:t>
            </a:r>
            <a:endParaRPr lang="en-US" sz="2400" dirty="0"/>
          </a:p>
          <a:p>
            <a:pPr marL="0" lvl="0" indent="0" algn="just" rtl="1">
              <a:buNone/>
            </a:pPr>
            <a:br>
              <a:rPr lang="en-US" sz="2400" dirty="0"/>
            </a:br>
            <a:endParaRPr lang="en-US" sz="2400" dirty="0"/>
          </a:p>
        </p:txBody>
      </p:sp>
    </p:spTree>
    <p:extLst>
      <p:ext uri="{BB962C8B-B14F-4D97-AF65-F5344CB8AC3E}">
        <p14:creationId xmlns:p14="http://schemas.microsoft.com/office/powerpoint/2010/main" val="3670937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4E116B69-D045-4ACA-8E70-BB163ECD17F0}"/>
              </a:ext>
            </a:extLst>
          </p:cNvPr>
          <p:cNvSpPr>
            <a:spLocks noGrp="1"/>
          </p:cNvSpPr>
          <p:nvPr>
            <p:ph type="title"/>
          </p:nvPr>
        </p:nvSpPr>
        <p:spPr>
          <a:xfrm>
            <a:off x="838200" y="811213"/>
            <a:ext cx="10515600" cy="1325562"/>
          </a:xfrm>
        </p:spPr>
        <p:txBody>
          <a:bodyPr>
            <a:normAutofit fontScale="90000"/>
          </a:bodyPr>
          <a:lstStyle/>
          <a:p>
            <a:pPr algn="ctr" rtl="1"/>
            <a:br>
              <a:rPr lang="ar-LB" b="1" dirty="0"/>
            </a:br>
            <a:r>
              <a:rPr lang="ar-LB" sz="3100" b="1" dirty="0"/>
              <a:t>مضمون قانون</a:t>
            </a:r>
            <a:r>
              <a:rPr lang="ar-SA" sz="3100" b="1" dirty="0"/>
              <a:t> مكافحة الفساد في القطاع العام </a:t>
            </a:r>
            <a:br>
              <a:rPr lang="ar-LB" sz="3100" b="1" dirty="0"/>
            </a:br>
            <a:r>
              <a:rPr lang="ar-SA" sz="3100" b="1" dirty="0"/>
              <a:t>وانشاء الهيئة الوطنية لمكافحة الفساد</a:t>
            </a:r>
            <a:br>
              <a:rPr lang="ar-LB" sz="3100" b="1" dirty="0"/>
            </a:br>
            <a:endParaRPr lang="en-US" sz="3100" dirty="0"/>
          </a:p>
        </p:txBody>
      </p:sp>
      <p:sp>
        <p:nvSpPr>
          <p:cNvPr id="7" name="Content Placeholder 2">
            <a:extLst>
              <a:ext uri="{FF2B5EF4-FFF2-40B4-BE49-F238E27FC236}">
                <a16:creationId xmlns:a16="http://schemas.microsoft.com/office/drawing/2014/main" id="{FF863B31-FE88-4A4E-BD0B-6402EC3FC3FE}"/>
              </a:ext>
            </a:extLst>
          </p:cNvPr>
          <p:cNvSpPr>
            <a:spLocks noGrp="1"/>
          </p:cNvSpPr>
          <p:nvPr>
            <p:ph idx="1"/>
          </p:nvPr>
        </p:nvSpPr>
        <p:spPr>
          <a:xfrm>
            <a:off x="838200" y="2178049"/>
            <a:ext cx="10515600" cy="3868738"/>
          </a:xfrm>
        </p:spPr>
        <p:txBody>
          <a:bodyPr>
            <a:normAutofit/>
          </a:bodyPr>
          <a:lstStyle/>
          <a:p>
            <a:pPr marL="0" indent="0" algn="ctr" rtl="1">
              <a:buNone/>
            </a:pPr>
            <a:endParaRPr lang="ar-LB" sz="2000" b="1" dirty="0">
              <a:solidFill>
                <a:srgbClr val="FF0000"/>
              </a:solidFill>
            </a:endParaRPr>
          </a:p>
          <a:p>
            <a:pPr marL="0" indent="0" algn="ctr" rtl="1">
              <a:buNone/>
            </a:pPr>
            <a:r>
              <a:rPr lang="ar-LB" sz="2000" b="1" dirty="0">
                <a:solidFill>
                  <a:srgbClr val="FF0000"/>
                </a:solidFill>
              </a:rPr>
              <a:t>قانون </a:t>
            </a:r>
            <a:r>
              <a:rPr lang="ar-SA" sz="2000" b="1" dirty="0">
                <a:solidFill>
                  <a:srgbClr val="FF0000"/>
                </a:solidFill>
              </a:rPr>
              <a:t>رقم 175 تاريخ</a:t>
            </a:r>
            <a:r>
              <a:rPr lang="ar-LB" sz="2000" b="1" dirty="0">
                <a:solidFill>
                  <a:srgbClr val="FF0000"/>
                </a:solidFill>
              </a:rPr>
              <a:t> 2020/5/8</a:t>
            </a:r>
            <a:endParaRPr lang="ar-LB" sz="2000" dirty="0"/>
          </a:p>
          <a:p>
            <a:pPr marL="0" indent="0" algn="ctr" rtl="1">
              <a:buNone/>
            </a:pPr>
            <a:endParaRPr lang="ar-LB" sz="2400" dirty="0"/>
          </a:p>
          <a:p>
            <a:pPr lvl="0" algn="just" rtl="1"/>
            <a:r>
              <a:rPr lang="ar-SA" sz="2400" dirty="0"/>
              <a:t>إيلاء الهيئة بعض المهام العامة التي تمكّنها من العمل على تدارك الفساد وكشفه وعلى تعزيز النزاهة والشفافية في القطاع العام، </a:t>
            </a:r>
            <a:endParaRPr lang="ar-LB" sz="2400" dirty="0"/>
          </a:p>
          <a:p>
            <a:pPr lvl="0" algn="just" rtl="1"/>
            <a:r>
              <a:rPr lang="ar-SA" sz="2400" dirty="0"/>
              <a:t>تعميم ثقافة مكافحة الفساد في المجتمع على العموم</a:t>
            </a:r>
            <a:endParaRPr lang="ar-LB" sz="2400" dirty="0"/>
          </a:p>
          <a:p>
            <a:pPr lvl="0" algn="just" rtl="1"/>
            <a:r>
              <a:rPr lang="ar-SA" sz="2400" dirty="0"/>
              <a:t>إلزام الإدارات العامة بتزويد الهيئة بالمستندات والمعلومات التي تراها مفيدة لحُسن ممارسة مهامها</a:t>
            </a:r>
            <a:endParaRPr lang="en-US" sz="2400" dirty="0"/>
          </a:p>
          <a:p>
            <a:pPr lvl="0" algn="just" rtl="1"/>
            <a:r>
              <a:rPr lang="ar-SA" sz="2400" dirty="0"/>
              <a:t>إيلاء الهيئة صلاحية التقدم بشكوى أمام النيابة العامة لدى تثبتها من وقوع أفعال فساد قد تشكّل جرائم معاقباً عليها، باعتبارها مؤتمنة على مكافحة الفساد	</a:t>
            </a:r>
            <a:endParaRPr lang="ar-LB" sz="2400" dirty="0"/>
          </a:p>
          <a:p>
            <a:endParaRPr lang="en-US" sz="3200" dirty="0"/>
          </a:p>
        </p:txBody>
      </p:sp>
    </p:spTree>
    <p:extLst>
      <p:ext uri="{BB962C8B-B14F-4D97-AF65-F5344CB8AC3E}">
        <p14:creationId xmlns:p14="http://schemas.microsoft.com/office/powerpoint/2010/main" val="3549230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8" name="Content Placeholder 2">
            <a:extLst>
              <a:ext uri="{FF2B5EF4-FFF2-40B4-BE49-F238E27FC236}">
                <a16:creationId xmlns:a16="http://schemas.microsoft.com/office/drawing/2014/main" id="{3094EE8B-7FCE-4A3D-8497-5C08623EEC39}"/>
              </a:ext>
            </a:extLst>
          </p:cNvPr>
          <p:cNvSpPr>
            <a:spLocks noGrp="1"/>
          </p:cNvSpPr>
          <p:nvPr>
            <p:ph idx="1"/>
          </p:nvPr>
        </p:nvSpPr>
        <p:spPr>
          <a:xfrm>
            <a:off x="838200" y="2136776"/>
            <a:ext cx="10515600" cy="4384064"/>
          </a:xfrm>
        </p:spPr>
        <p:txBody>
          <a:bodyPr>
            <a:normAutofit fontScale="92500" lnSpcReduction="20000"/>
          </a:bodyPr>
          <a:lstStyle/>
          <a:p>
            <a:pPr marL="0" lvl="0" indent="0" algn="just" rtl="1">
              <a:buNone/>
            </a:pPr>
            <a:r>
              <a:rPr lang="ar-LB" b="1" dirty="0">
                <a:solidFill>
                  <a:srgbClr val="FF0000"/>
                </a:solidFill>
                <a:latin typeface="Simplified Arabic" pitchFamily="18" charset="-78"/>
              </a:rPr>
              <a:t>- </a:t>
            </a:r>
            <a:r>
              <a:rPr lang="ar-SA" b="1" dirty="0">
                <a:solidFill>
                  <a:srgbClr val="FF0000"/>
                </a:solidFill>
                <a:latin typeface="Simplified Arabic" pitchFamily="18" charset="-78"/>
              </a:rPr>
              <a:t>بالنسبة للتحقيق والملاحقة</a:t>
            </a:r>
            <a:r>
              <a:rPr lang="ar-LB" b="1" dirty="0">
                <a:solidFill>
                  <a:srgbClr val="FF0000"/>
                </a:solidFill>
                <a:latin typeface="Simplified Arabic" pitchFamily="18" charset="-78"/>
              </a:rPr>
              <a:t>:</a:t>
            </a:r>
          </a:p>
          <a:p>
            <a:pPr marL="0" lvl="0" indent="0" algn="just" rtl="1">
              <a:buNone/>
            </a:pPr>
            <a:endParaRPr lang="en-US" dirty="0">
              <a:solidFill>
                <a:srgbClr val="FF0000"/>
              </a:solidFill>
              <a:latin typeface="Simplified Arabic" pitchFamily="18" charset="-78"/>
            </a:endParaRPr>
          </a:p>
          <a:p>
            <a:pPr lvl="0" algn="just" rtl="1"/>
            <a:r>
              <a:rPr lang="ar-SA" dirty="0">
                <a:latin typeface="Simplified Arabic" pitchFamily="18" charset="-78"/>
              </a:rPr>
              <a:t>إمكانية إجراء والتحقيقات والملاحقات الجزائية في جرائم الفساد دون الحاجة للاستحصال على أي من الأذونات أو التراخيص المسبقة الملحوظة في القانون </a:t>
            </a:r>
            <a:endParaRPr lang="ar-LB" dirty="0">
              <a:latin typeface="Simplified Arabic" pitchFamily="18" charset="-78"/>
            </a:endParaRPr>
          </a:p>
          <a:p>
            <a:pPr lvl="0" algn="just" rtl="1"/>
            <a:r>
              <a:rPr lang="ar-SA" dirty="0">
                <a:latin typeface="Simplified Arabic" pitchFamily="18" charset="-78"/>
              </a:rPr>
              <a:t>عدم حؤول  الملاحقة الجزائية دون الملاحقة التأديبية</a:t>
            </a:r>
            <a:endParaRPr lang="ar-LB" dirty="0">
              <a:latin typeface="Simplified Arabic" pitchFamily="18" charset="-78"/>
            </a:endParaRPr>
          </a:p>
          <a:p>
            <a:pPr lvl="0" algn="just" rtl="1"/>
            <a:r>
              <a:rPr lang="ar-SA" dirty="0">
                <a:latin typeface="Simplified Arabic" pitchFamily="18" charset="-78"/>
              </a:rPr>
              <a:t>عدم سقوط الملاحقة الجزائية في جرائم الفساد في حالة الاستقالة او الصرف من  الخدمة او الاحالة على التقاعد او انتهاء مدة تولي الخدمة العامة</a:t>
            </a:r>
            <a:endParaRPr lang="ar-LB" dirty="0">
              <a:latin typeface="Simplified Arabic" pitchFamily="18" charset="-78"/>
            </a:endParaRPr>
          </a:p>
          <a:p>
            <a:pPr lvl="0" algn="just" rtl="1"/>
            <a:r>
              <a:rPr lang="ar-SA" dirty="0">
                <a:latin typeface="Simplified Arabic" pitchFamily="18" charset="-78"/>
              </a:rPr>
              <a:t>إجازة الحكم </a:t>
            </a:r>
            <a:r>
              <a:rPr lang="ar-LB" dirty="0">
                <a:latin typeface="Simplified Arabic" pitchFamily="18" charset="-78"/>
              </a:rPr>
              <a:t>بالالتزامات ذات الطابع المالي</a:t>
            </a:r>
            <a:r>
              <a:rPr lang="ar-SA" dirty="0">
                <a:latin typeface="Simplified Arabic" pitchFamily="18" charset="-78"/>
              </a:rPr>
              <a:t> على كل من آلت إليه الأموال بالإرث أو </a:t>
            </a:r>
            <a:r>
              <a:rPr lang="ar-LB" dirty="0">
                <a:latin typeface="Simplified Arabic" pitchFamily="18" charset="-78"/>
              </a:rPr>
              <a:t>بالوصية </a:t>
            </a:r>
            <a:r>
              <a:rPr lang="ar-SA" dirty="0">
                <a:latin typeface="Simplified Arabic" pitchFamily="18" charset="-78"/>
              </a:rPr>
              <a:t>أو بالهبة</a:t>
            </a:r>
            <a:endParaRPr lang="ar-LB" dirty="0">
              <a:latin typeface="Simplified Arabic" pitchFamily="18" charset="-78"/>
            </a:endParaRPr>
          </a:p>
          <a:p>
            <a:pPr lvl="0" algn="just" rtl="1"/>
            <a:r>
              <a:rPr lang="ar-SA" dirty="0">
                <a:latin typeface="Simplified Arabic" pitchFamily="18" charset="-78"/>
              </a:rPr>
              <a:t>إجازة الحكم بالالتزامات ذات الطابع المالي</a:t>
            </a:r>
            <a:r>
              <a:rPr lang="ar-LB" dirty="0">
                <a:latin typeface="Simplified Arabic" pitchFamily="18" charset="-78"/>
              </a:rPr>
              <a:t> </a:t>
            </a:r>
            <a:r>
              <a:rPr lang="ar-SA" dirty="0">
                <a:latin typeface="Simplified Arabic" pitchFamily="18" charset="-78"/>
              </a:rPr>
              <a:t>على مديري ورؤساء وأعضاء مجلس الإدارة والشركاء وأعضاء الشخص المعنوي، الذين آلت إليهم الأموال المتأتية عن الفساد، في حال ثبوت علمهم بأن الأموال التي آلت إليهم متأتية عن أفعال فساد</a:t>
            </a:r>
            <a:endParaRPr lang="en-US" dirty="0">
              <a:latin typeface="Simplified Arabic" pitchFamily="18" charset="-78"/>
            </a:endParaRPr>
          </a:p>
          <a:p>
            <a:pPr algn="r" rtl="1"/>
            <a:endParaRPr lang="en-US" dirty="0"/>
          </a:p>
        </p:txBody>
      </p:sp>
      <p:sp>
        <p:nvSpPr>
          <p:cNvPr id="9" name="Title 1">
            <a:extLst>
              <a:ext uri="{FF2B5EF4-FFF2-40B4-BE49-F238E27FC236}">
                <a16:creationId xmlns:a16="http://schemas.microsoft.com/office/drawing/2014/main" id="{81823482-51A8-418D-BD0F-FD8472BFF18C}"/>
              </a:ext>
            </a:extLst>
          </p:cNvPr>
          <p:cNvSpPr>
            <a:spLocks noGrp="1"/>
          </p:cNvSpPr>
          <p:nvPr>
            <p:ph type="title"/>
          </p:nvPr>
        </p:nvSpPr>
        <p:spPr>
          <a:xfrm>
            <a:off x="838200" y="811213"/>
            <a:ext cx="10515600" cy="1325562"/>
          </a:xfrm>
        </p:spPr>
        <p:txBody>
          <a:bodyPr>
            <a:normAutofit fontScale="90000"/>
          </a:bodyPr>
          <a:lstStyle/>
          <a:p>
            <a:pPr algn="ctr" rtl="1"/>
            <a:br>
              <a:rPr lang="ar-LB" b="1" dirty="0"/>
            </a:br>
            <a:r>
              <a:rPr lang="ar-LB" sz="3100" b="1" dirty="0"/>
              <a:t>إيجابيات قانون</a:t>
            </a:r>
            <a:r>
              <a:rPr lang="ar-SA" sz="3100" b="1" dirty="0"/>
              <a:t> مكافحة الفساد في القطاع العام </a:t>
            </a:r>
            <a:br>
              <a:rPr lang="ar-LB" sz="3100" b="1" dirty="0"/>
            </a:br>
            <a:r>
              <a:rPr lang="ar-SA" sz="3100" b="1" dirty="0"/>
              <a:t>وانشاء الهيئة الوطنية لمكافحة الفساد</a:t>
            </a:r>
            <a:br>
              <a:rPr lang="ar-LB" sz="3100" b="1" dirty="0"/>
            </a:br>
            <a:endParaRPr lang="en-US" sz="3100" dirty="0"/>
          </a:p>
        </p:txBody>
      </p:sp>
    </p:spTree>
    <p:extLst>
      <p:ext uri="{BB962C8B-B14F-4D97-AF65-F5344CB8AC3E}">
        <p14:creationId xmlns:p14="http://schemas.microsoft.com/office/powerpoint/2010/main" val="3410241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E6BB0557-6DD5-413D-A5BB-E6FED8E8D6BA}"/>
              </a:ext>
            </a:extLst>
          </p:cNvPr>
          <p:cNvSpPr>
            <a:spLocks noGrp="1"/>
          </p:cNvSpPr>
          <p:nvPr>
            <p:ph type="title"/>
          </p:nvPr>
        </p:nvSpPr>
        <p:spPr>
          <a:xfrm>
            <a:off x="838200" y="811213"/>
            <a:ext cx="10515600" cy="1325562"/>
          </a:xfrm>
        </p:spPr>
        <p:txBody>
          <a:bodyPr>
            <a:normAutofit/>
          </a:bodyPr>
          <a:lstStyle/>
          <a:p>
            <a:pPr algn="ctr" rtl="1"/>
            <a:r>
              <a:rPr lang="ar-LB" sz="2800" b="1" dirty="0"/>
              <a:t>إيجابيات قانون</a:t>
            </a:r>
            <a:r>
              <a:rPr lang="ar-SA" sz="2800" b="1" dirty="0"/>
              <a:t> مكافحة الفساد في القطاع العام </a:t>
            </a:r>
            <a:br>
              <a:rPr lang="ar-LB" sz="2800" b="1" dirty="0"/>
            </a:br>
            <a:r>
              <a:rPr lang="ar-SA" sz="2800" b="1" dirty="0"/>
              <a:t>وانشاء الهيئة الوطنية لمكافحة الفساد</a:t>
            </a:r>
            <a:endParaRPr lang="en-US" sz="2800" dirty="0"/>
          </a:p>
        </p:txBody>
      </p:sp>
      <p:sp>
        <p:nvSpPr>
          <p:cNvPr id="7" name="Content Placeholder 2">
            <a:extLst>
              <a:ext uri="{FF2B5EF4-FFF2-40B4-BE49-F238E27FC236}">
                <a16:creationId xmlns:a16="http://schemas.microsoft.com/office/drawing/2014/main" id="{89D7DB24-0522-46BE-B60A-C6EFF355C519}"/>
              </a:ext>
            </a:extLst>
          </p:cNvPr>
          <p:cNvSpPr>
            <a:spLocks noGrp="1"/>
          </p:cNvSpPr>
          <p:nvPr>
            <p:ph idx="1"/>
          </p:nvPr>
        </p:nvSpPr>
        <p:spPr>
          <a:xfrm>
            <a:off x="838200" y="2136775"/>
            <a:ext cx="10515600" cy="4040188"/>
          </a:xfrm>
        </p:spPr>
        <p:txBody>
          <a:bodyPr>
            <a:normAutofit fontScale="85000" lnSpcReduction="20000"/>
          </a:bodyPr>
          <a:lstStyle/>
          <a:p>
            <a:pPr marL="0" lvl="0" indent="0" algn="just" rtl="1">
              <a:buNone/>
            </a:pPr>
            <a:endParaRPr lang="ar-LB" b="1" dirty="0">
              <a:latin typeface="Simplified Arabic" pitchFamily="18" charset="-78"/>
            </a:endParaRPr>
          </a:p>
          <a:p>
            <a:pPr marL="0" lvl="0" indent="0" algn="just" rtl="1">
              <a:buNone/>
            </a:pPr>
            <a:r>
              <a:rPr lang="ar-LB" b="1" dirty="0">
                <a:latin typeface="Simplified Arabic" pitchFamily="18" charset="-78"/>
              </a:rPr>
              <a:t> </a:t>
            </a:r>
            <a:r>
              <a:rPr lang="ar-LB" b="1" dirty="0">
                <a:solidFill>
                  <a:srgbClr val="FF0000"/>
                </a:solidFill>
                <a:latin typeface="Simplified Arabic" pitchFamily="18" charset="-78"/>
              </a:rPr>
              <a:t>2- </a:t>
            </a:r>
            <a:r>
              <a:rPr lang="ar-SA" b="1" dirty="0">
                <a:solidFill>
                  <a:srgbClr val="FF0000"/>
                </a:solidFill>
                <a:latin typeface="Simplified Arabic" pitchFamily="18" charset="-78"/>
              </a:rPr>
              <a:t>بالنسبة للهيئة</a:t>
            </a:r>
            <a:r>
              <a:rPr lang="ar-LB" b="1" dirty="0">
                <a:solidFill>
                  <a:srgbClr val="FF0000"/>
                </a:solidFill>
                <a:latin typeface="Simplified Arabic" pitchFamily="18" charset="-78"/>
              </a:rPr>
              <a:t>:</a:t>
            </a:r>
            <a:endParaRPr lang="en-US" dirty="0">
              <a:solidFill>
                <a:srgbClr val="FF0000"/>
              </a:solidFill>
              <a:latin typeface="Simplified Arabic" pitchFamily="18" charset="-78"/>
            </a:endParaRPr>
          </a:p>
          <a:p>
            <a:pPr lvl="0" algn="just" rtl="1"/>
            <a:r>
              <a:rPr lang="ar-SA" dirty="0">
                <a:latin typeface="Simplified Arabic" pitchFamily="18" charset="-78"/>
              </a:rPr>
              <a:t>منحْ الشخصية المعنوية والاستقلال المالي والاداري للهيئة </a:t>
            </a:r>
            <a:endParaRPr lang="ar-LB" dirty="0">
              <a:latin typeface="Simplified Arabic" pitchFamily="18" charset="-78"/>
            </a:endParaRPr>
          </a:p>
          <a:p>
            <a:pPr lvl="0" algn="just" rtl="1"/>
            <a:r>
              <a:rPr lang="ar-SA" dirty="0">
                <a:latin typeface="Simplified Arabic" pitchFamily="18" charset="-78"/>
              </a:rPr>
              <a:t>منح أعضا</a:t>
            </a:r>
            <a:r>
              <a:rPr lang="ar-LB" dirty="0">
                <a:latin typeface="Simplified Arabic" pitchFamily="18" charset="-78"/>
              </a:rPr>
              <a:t>ء الهيئة</a:t>
            </a:r>
            <a:r>
              <a:rPr lang="ar-SA" dirty="0">
                <a:latin typeface="Simplified Arabic" pitchFamily="18" charset="-78"/>
              </a:rPr>
              <a:t> حصانة قانونية، وحمايتهم من الملاحقة أو اتخاذ أي إجراء جزائي بحقهم أو توقيفهم إلا بعد الحصول على إذن من الهيئة بأكثرية ثلثي أعضائها</a:t>
            </a:r>
            <a:endParaRPr lang="ar-LB" dirty="0">
              <a:latin typeface="Simplified Arabic" pitchFamily="18" charset="-78"/>
            </a:endParaRPr>
          </a:p>
          <a:p>
            <a:pPr lvl="0" algn="just" rtl="1"/>
            <a:r>
              <a:rPr lang="en-US" dirty="0">
                <a:latin typeface="Simplified Arabic" pitchFamily="18" charset="-78"/>
              </a:rPr>
              <a:t> </a:t>
            </a:r>
            <a:r>
              <a:rPr lang="ar-SA" dirty="0">
                <a:latin typeface="Simplified Arabic" pitchFamily="18" charset="-78"/>
              </a:rPr>
              <a:t>عدم جواز ملاحقة أي من العاملين لدى الهيئة أو المنتدبين من قبلها</a:t>
            </a:r>
            <a:r>
              <a:rPr lang="ar-LB" dirty="0">
                <a:latin typeface="Simplified Arabic" pitchFamily="18" charset="-78"/>
              </a:rPr>
              <a:t> </a:t>
            </a:r>
            <a:r>
              <a:rPr lang="ar-SA" dirty="0">
                <a:latin typeface="Simplified Arabic" pitchFamily="18" charset="-78"/>
              </a:rPr>
              <a:t>إلا بعد الحصول على إذن من الهيئة بأكثرية ثلثيّ الأعضاء</a:t>
            </a:r>
            <a:endParaRPr lang="en-US" dirty="0">
              <a:latin typeface="Simplified Arabic" pitchFamily="18" charset="-78"/>
            </a:endParaRPr>
          </a:p>
          <a:p>
            <a:pPr lvl="0" algn="just" rtl="1"/>
            <a:r>
              <a:rPr lang="ar-SA" dirty="0">
                <a:latin typeface="Simplified Arabic" pitchFamily="18" charset="-78"/>
              </a:rPr>
              <a:t>منع تفتيش مكاتب الهيئة أو اتخاذ أي إجراء قضائي أو إداري بشأنها إلا بعد موافقة رئيسها</a:t>
            </a:r>
            <a:endParaRPr lang="en-US" dirty="0">
              <a:latin typeface="Simplified Arabic" pitchFamily="18" charset="-78"/>
            </a:endParaRPr>
          </a:p>
          <a:p>
            <a:pPr lvl="0" algn="just" rtl="1"/>
            <a:r>
              <a:rPr lang="ar-LB" dirty="0">
                <a:latin typeface="Simplified Arabic" pitchFamily="18" charset="-78"/>
              </a:rPr>
              <a:t>عدم جواز إقالة </a:t>
            </a:r>
            <a:r>
              <a:rPr lang="ar-SA" dirty="0">
                <a:latin typeface="Simplified Arabic" pitchFamily="18" charset="-78"/>
              </a:rPr>
              <a:t>عضو أو أكثر من </a:t>
            </a:r>
            <a:r>
              <a:rPr lang="ar-LB" dirty="0">
                <a:latin typeface="Simplified Arabic" pitchFamily="18" charset="-78"/>
              </a:rPr>
              <a:t>أ</a:t>
            </a:r>
            <a:r>
              <a:rPr lang="ar-SA" dirty="0">
                <a:latin typeface="Simplified Arabic" pitchFamily="18" charset="-78"/>
              </a:rPr>
              <a:t>عضاء الهيئة إلا بقرار من مجلس الوزراء بعد موافقة ثلثي أعضاء الهيئة وبعد استماع</a:t>
            </a:r>
            <a:r>
              <a:rPr lang="ar-LB" dirty="0">
                <a:latin typeface="Simplified Arabic" pitchFamily="18" charset="-78"/>
              </a:rPr>
              <a:t>ها</a:t>
            </a:r>
            <a:r>
              <a:rPr lang="ar-SA" dirty="0">
                <a:latin typeface="Simplified Arabic" pitchFamily="18" charset="-78"/>
              </a:rPr>
              <a:t> الى العضو المشكو منه، وذلك فقط في حالات محددة </a:t>
            </a:r>
            <a:r>
              <a:rPr lang="ar-LB" dirty="0">
                <a:latin typeface="Simplified Arabic" pitchFamily="18" charset="-78"/>
              </a:rPr>
              <a:t>(فقدان الأهلية</a:t>
            </a:r>
            <a:r>
              <a:rPr lang="ar-SA" dirty="0">
                <a:latin typeface="Simplified Arabic" pitchFamily="18" charset="-78"/>
              </a:rPr>
              <a:t> أو أي شرط من شروط التعيين أو التمانع أو التفرّغ، أو العجز الصحي، أو ارتكاب خطأ جسيم في تأدية المهام</a:t>
            </a:r>
            <a:r>
              <a:rPr lang="ar-LB" dirty="0">
                <a:latin typeface="Simplified Arabic" pitchFamily="18" charset="-78"/>
              </a:rPr>
              <a:t>)</a:t>
            </a:r>
            <a:endParaRPr lang="en-US" dirty="0"/>
          </a:p>
        </p:txBody>
      </p:sp>
    </p:spTree>
    <p:extLst>
      <p:ext uri="{BB962C8B-B14F-4D97-AF65-F5344CB8AC3E}">
        <p14:creationId xmlns:p14="http://schemas.microsoft.com/office/powerpoint/2010/main" val="3897263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7A1D10CF-EC8C-4537-A2B8-56D050E18B76}"/>
              </a:ext>
            </a:extLst>
          </p:cNvPr>
          <p:cNvSpPr>
            <a:spLocks noGrp="1"/>
          </p:cNvSpPr>
          <p:nvPr>
            <p:ph type="title"/>
          </p:nvPr>
        </p:nvSpPr>
        <p:spPr>
          <a:xfrm>
            <a:off x="838200" y="811213"/>
            <a:ext cx="10515600" cy="1325562"/>
          </a:xfrm>
        </p:spPr>
        <p:txBody>
          <a:bodyPr>
            <a:normAutofit/>
          </a:bodyPr>
          <a:lstStyle/>
          <a:p>
            <a:pPr algn="ctr" rtl="1"/>
            <a:r>
              <a:rPr lang="ar-LB" sz="2400" b="1" dirty="0"/>
              <a:t>سلبيات في تطبيق قانون</a:t>
            </a:r>
            <a:r>
              <a:rPr lang="ar-SA" sz="2400" b="1" dirty="0"/>
              <a:t> مكافحة الفساد في القطاع العام </a:t>
            </a:r>
            <a:br>
              <a:rPr lang="ar-LB" sz="2400" b="1" dirty="0"/>
            </a:br>
            <a:r>
              <a:rPr lang="ar-SA" sz="2400" b="1" dirty="0"/>
              <a:t>وانشاء الهيئة الوطنية لمكافحة الفساد</a:t>
            </a:r>
            <a:endParaRPr lang="en-US" sz="2400" dirty="0"/>
          </a:p>
        </p:txBody>
      </p:sp>
      <p:sp>
        <p:nvSpPr>
          <p:cNvPr id="7" name="Content Placeholder 2">
            <a:extLst>
              <a:ext uri="{FF2B5EF4-FFF2-40B4-BE49-F238E27FC236}">
                <a16:creationId xmlns:a16="http://schemas.microsoft.com/office/drawing/2014/main" id="{FECBFFE7-AFA2-4D36-B9B9-943B71437B9D}"/>
              </a:ext>
            </a:extLst>
          </p:cNvPr>
          <p:cNvSpPr>
            <a:spLocks noGrp="1"/>
          </p:cNvSpPr>
          <p:nvPr>
            <p:ph idx="1"/>
          </p:nvPr>
        </p:nvSpPr>
        <p:spPr>
          <a:xfrm>
            <a:off x="838200" y="2308224"/>
            <a:ext cx="10515600" cy="4212615"/>
          </a:xfrm>
        </p:spPr>
        <p:txBody>
          <a:bodyPr/>
          <a:lstStyle/>
          <a:p>
            <a:pPr marL="0" lvl="0" indent="0" algn="just" rtl="1">
              <a:buNone/>
            </a:pPr>
            <a:endParaRPr lang="ar-LB" sz="2400" dirty="0">
              <a:latin typeface="Simplified Arabic" pitchFamily="18" charset="-78"/>
              <a:cs typeface="Simplified Arabic" pitchFamily="18" charset="-78"/>
            </a:endParaRPr>
          </a:p>
          <a:p>
            <a:pPr lvl="0" algn="just" rtl="1"/>
            <a:r>
              <a:rPr lang="ar-SA" sz="2400" dirty="0">
                <a:latin typeface="Simplified Arabic" pitchFamily="18" charset="-78"/>
              </a:rPr>
              <a:t>بالرغم من مرور أكثر من خمسة أشهر على إنشائها لم يتم بعد تشكيل الهيئة الوطنية لمكافحة الفساد</a:t>
            </a:r>
            <a:endParaRPr lang="ar-LB" sz="2400" dirty="0">
              <a:latin typeface="Simplified Arabic" pitchFamily="18" charset="-78"/>
            </a:endParaRPr>
          </a:p>
          <a:p>
            <a:pPr lvl="0" algn="just" rtl="1"/>
            <a:r>
              <a:rPr lang="ar-SA" sz="2400" dirty="0">
                <a:latin typeface="Simplified Arabic" pitchFamily="18" charset="-78"/>
              </a:rPr>
              <a:t>إنما نشير بأن الطريقة التي جرى النص على تشكيل هذه الهيئة تتطلب وقتاً بحيث أن الهيئات، المُفترض أن تنتخب أو تسمّي أو ترشّح هؤلاء الأعضاء، مُنحوا مهلة ثلاثة أشهر من تاريخ نشر القانون في الجريدة الرسمية، أي من تاريخ </a:t>
            </a:r>
            <a:r>
              <a:rPr lang="ar-LB" sz="2400" dirty="0">
                <a:latin typeface="Simplified Arabic" pitchFamily="18" charset="-78"/>
              </a:rPr>
              <a:t>2020/5/14</a:t>
            </a:r>
            <a:r>
              <a:rPr lang="ar-SA" sz="2400" dirty="0">
                <a:latin typeface="Simplified Arabic" pitchFamily="18" charset="-78"/>
              </a:rPr>
              <a:t>(جريدة رسمية عدد 20 تاريخ </a:t>
            </a:r>
            <a:r>
              <a:rPr lang="ar-LB" sz="2400" dirty="0">
                <a:latin typeface="Simplified Arabic" pitchFamily="18" charset="-78"/>
              </a:rPr>
              <a:t>2020/5/14</a:t>
            </a:r>
            <a:r>
              <a:rPr lang="ar-SA" sz="2400" dirty="0">
                <a:latin typeface="Simplified Arabic" pitchFamily="18" charset="-78"/>
              </a:rPr>
              <a:t>) </a:t>
            </a:r>
            <a:endParaRPr lang="ar-LB" sz="2400" dirty="0">
              <a:latin typeface="Simplified Arabic" pitchFamily="18" charset="-78"/>
            </a:endParaRPr>
          </a:p>
          <a:p>
            <a:pPr marL="0" lvl="0" indent="0" algn="just" rtl="1">
              <a:buNone/>
            </a:pPr>
            <a:r>
              <a:rPr lang="ar-LB" sz="2400" dirty="0">
                <a:latin typeface="Simplified Arabic" pitchFamily="18" charset="-78"/>
              </a:rPr>
              <a:t>   </a:t>
            </a:r>
            <a:r>
              <a:rPr lang="ar-SA" sz="2000" dirty="0">
                <a:latin typeface="Simplified Arabic" pitchFamily="18" charset="-78"/>
              </a:rPr>
              <a:t>(البند هــ من المادة 6 من القانون)</a:t>
            </a:r>
            <a:endParaRPr lang="ar-LB" sz="2000" dirty="0">
              <a:latin typeface="Simplified Arabic" pitchFamily="18" charset="-78"/>
            </a:endParaRPr>
          </a:p>
          <a:p>
            <a:pPr lvl="0" algn="just" rtl="1"/>
            <a:r>
              <a:rPr lang="ar-SA" sz="2400" dirty="0">
                <a:latin typeface="Simplified Arabic" pitchFamily="18" charset="-78"/>
              </a:rPr>
              <a:t>تجدر الإشارة إلى أن هذه المهلة انتهت بتاريخ </a:t>
            </a:r>
            <a:r>
              <a:rPr lang="ar-LB" sz="2400" dirty="0">
                <a:latin typeface="Simplified Arabic" pitchFamily="18" charset="-78"/>
              </a:rPr>
              <a:t>2020/8/14</a:t>
            </a:r>
            <a:endParaRPr lang="en-US" sz="2400" dirty="0">
              <a:latin typeface="Simplified Arabic" pitchFamily="18" charset="-78"/>
            </a:endParaRPr>
          </a:p>
          <a:p>
            <a:pPr marL="0" indent="0" algn="r" rtl="1">
              <a:buNone/>
            </a:pPr>
            <a:endParaRPr lang="en-US" dirty="0"/>
          </a:p>
        </p:txBody>
      </p:sp>
    </p:spTree>
    <p:extLst>
      <p:ext uri="{BB962C8B-B14F-4D97-AF65-F5344CB8AC3E}">
        <p14:creationId xmlns:p14="http://schemas.microsoft.com/office/powerpoint/2010/main" val="2655184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7F443-8F31-48DF-98CF-1434651F9D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95" t="24077" r="10595" b="20469"/>
          <a:stretch/>
        </p:blipFill>
        <p:spPr>
          <a:xfrm>
            <a:off x="10219455" y="337160"/>
            <a:ext cx="1401361" cy="602361"/>
          </a:xfrm>
          <a:prstGeom prst="rect">
            <a:avLst/>
          </a:prstGeom>
        </p:spPr>
      </p:pic>
      <p:sp>
        <p:nvSpPr>
          <p:cNvPr id="6" name="Title 1">
            <a:extLst>
              <a:ext uri="{FF2B5EF4-FFF2-40B4-BE49-F238E27FC236}">
                <a16:creationId xmlns:a16="http://schemas.microsoft.com/office/drawing/2014/main" id="{0A4BA3BB-0D4B-4069-A356-8BC13DA0A574}"/>
              </a:ext>
            </a:extLst>
          </p:cNvPr>
          <p:cNvSpPr>
            <a:spLocks noGrp="1"/>
          </p:cNvSpPr>
          <p:nvPr>
            <p:ph type="title"/>
          </p:nvPr>
        </p:nvSpPr>
        <p:spPr>
          <a:xfrm>
            <a:off x="838200" y="811213"/>
            <a:ext cx="10515600" cy="1325562"/>
          </a:xfrm>
        </p:spPr>
        <p:txBody>
          <a:bodyPr>
            <a:normAutofit/>
          </a:bodyPr>
          <a:lstStyle/>
          <a:p>
            <a:pPr algn="ctr" rtl="1"/>
            <a:r>
              <a:rPr lang="ar-LB" sz="2400" b="1" dirty="0"/>
              <a:t>الخطوات المطلوبة لتطبيق قانون</a:t>
            </a:r>
            <a:r>
              <a:rPr lang="ar-SA" sz="2400" b="1" dirty="0"/>
              <a:t> مكافحة الفساد في القطاع العام </a:t>
            </a:r>
            <a:br>
              <a:rPr lang="ar-LB" sz="2400" b="1" dirty="0"/>
            </a:br>
            <a:r>
              <a:rPr lang="ar-SA" sz="2400" b="1" dirty="0"/>
              <a:t>وانشاء الهيئة الوطنية لمكافحة الفساد</a:t>
            </a:r>
            <a:endParaRPr lang="en-US" sz="2400" dirty="0"/>
          </a:p>
        </p:txBody>
      </p:sp>
      <p:sp>
        <p:nvSpPr>
          <p:cNvPr id="7" name="Content Placeholder 2">
            <a:extLst>
              <a:ext uri="{FF2B5EF4-FFF2-40B4-BE49-F238E27FC236}">
                <a16:creationId xmlns:a16="http://schemas.microsoft.com/office/drawing/2014/main" id="{0FD5A7D1-080D-45BC-BFE8-F0D97F29A8F1}"/>
              </a:ext>
            </a:extLst>
          </p:cNvPr>
          <p:cNvSpPr>
            <a:spLocks noGrp="1"/>
          </p:cNvSpPr>
          <p:nvPr>
            <p:ph idx="1"/>
          </p:nvPr>
        </p:nvSpPr>
        <p:spPr>
          <a:xfrm>
            <a:off x="838200" y="2136775"/>
            <a:ext cx="10515600" cy="4040188"/>
          </a:xfrm>
        </p:spPr>
        <p:txBody>
          <a:bodyPr>
            <a:normAutofit fontScale="92500"/>
          </a:bodyPr>
          <a:lstStyle/>
          <a:p>
            <a:pPr marL="0" indent="0" algn="just" rtl="1">
              <a:buNone/>
            </a:pPr>
            <a:endParaRPr lang="en-US" sz="2000" dirty="0">
              <a:latin typeface="Simplified Arabic" pitchFamily="18" charset="-78"/>
              <a:cs typeface="Simplified Arabic" pitchFamily="18" charset="-78"/>
            </a:endParaRPr>
          </a:p>
          <a:p>
            <a:pPr lvl="0" algn="just" rtl="1"/>
            <a:r>
              <a:rPr lang="ar-SA" sz="2400" b="1" dirty="0">
                <a:latin typeface="Simplified Arabic" pitchFamily="18" charset="-78"/>
              </a:rPr>
              <a:t>ضرورة</a:t>
            </a:r>
            <a:r>
              <a:rPr lang="ar-SA" sz="2400" dirty="0">
                <a:latin typeface="Simplified Arabic" pitchFamily="18" charset="-78"/>
              </a:rPr>
              <a:t> العمل على تشكيل الهيئة الوطنية لمكافحة الفساد في أقرب وقت نظراً لارتباط تطبيق القانون في مسألة تشكيلها</a:t>
            </a:r>
            <a:endParaRPr lang="en-US" sz="2400" dirty="0">
              <a:latin typeface="Simplified Arabic" pitchFamily="18" charset="-78"/>
            </a:endParaRPr>
          </a:p>
          <a:p>
            <a:pPr lvl="0" algn="just" rtl="1"/>
            <a:r>
              <a:rPr lang="ar-SA" sz="2400" b="1" dirty="0">
                <a:latin typeface="Simplified Arabic" pitchFamily="18" charset="-78"/>
              </a:rPr>
              <a:t>حثّ</a:t>
            </a:r>
            <a:r>
              <a:rPr lang="ar-SA" sz="2400" dirty="0">
                <a:latin typeface="Simplified Arabic" pitchFamily="18" charset="-78"/>
              </a:rPr>
              <a:t> الجهات المخوّلة انتخاب أو تسمية الأعضاء المقترحين على إتمام هذه التسمية، وهي:</a:t>
            </a:r>
            <a:r>
              <a:rPr lang="ar-LB" sz="2400" dirty="0">
                <a:latin typeface="Simplified Arabic" pitchFamily="18" charset="-78"/>
              </a:rPr>
              <a:t> </a:t>
            </a:r>
            <a:r>
              <a:rPr lang="ar-SA" sz="2400" dirty="0">
                <a:latin typeface="Simplified Arabic" pitchFamily="18" charset="-78"/>
              </a:rPr>
              <a:t>مجلس القضاء الأعلى، نقابتا المحامين، نقابة خبراء المحاسبة المجازين، هيئة الرقابة على المصارف، وزير الدولة لشؤون التنمية الإدارية</a:t>
            </a:r>
            <a:endParaRPr lang="en-US" sz="2400" dirty="0">
              <a:latin typeface="Simplified Arabic" pitchFamily="18" charset="-78"/>
            </a:endParaRPr>
          </a:p>
          <a:p>
            <a:pPr lvl="0" algn="just" rtl="1"/>
            <a:r>
              <a:rPr lang="ar-SA" sz="2400" b="1" dirty="0">
                <a:latin typeface="Simplified Arabic" pitchFamily="18" charset="-78"/>
              </a:rPr>
              <a:t>إطلاق</a:t>
            </a:r>
            <a:r>
              <a:rPr lang="ar-SA" sz="2400" dirty="0">
                <a:latin typeface="Simplified Arabic" pitchFamily="18" charset="-78"/>
              </a:rPr>
              <a:t> ورش عمل تهدف إلى تفعيل دور النائب في الرقابة والمساءلة</a:t>
            </a:r>
            <a:endParaRPr lang="en-US" sz="2400" dirty="0">
              <a:latin typeface="Simplified Arabic" pitchFamily="18" charset="-78"/>
            </a:endParaRPr>
          </a:p>
          <a:p>
            <a:pPr lvl="0" algn="just" rtl="1"/>
            <a:r>
              <a:rPr lang="ar-SA" sz="2400" b="1" dirty="0">
                <a:latin typeface="Simplified Arabic" pitchFamily="18" charset="-78"/>
              </a:rPr>
              <a:t>العمل</a:t>
            </a:r>
            <a:r>
              <a:rPr lang="ar-SA" sz="2400" dirty="0">
                <a:latin typeface="Simplified Arabic" pitchFamily="18" charset="-78"/>
              </a:rPr>
              <a:t> على منع استغلال أو</a:t>
            </a:r>
            <a:r>
              <a:rPr lang="ar-LB" sz="2400" dirty="0">
                <a:latin typeface="Simplified Arabic" pitchFamily="18" charset="-78"/>
              </a:rPr>
              <a:t> </a:t>
            </a:r>
            <a:r>
              <a:rPr lang="ar-SA" sz="2400" dirty="0">
                <a:latin typeface="Simplified Arabic" pitchFamily="18" charset="-78"/>
              </a:rPr>
              <a:t>عرقلة حق المواطن بالحصول على الخدمات العامة دون اللجوء الى الرشوة لتحقيق ذلك</a:t>
            </a:r>
            <a:endParaRPr lang="ar-LB" sz="2400" dirty="0">
              <a:latin typeface="Simplified Arabic" pitchFamily="18" charset="-78"/>
            </a:endParaRPr>
          </a:p>
          <a:p>
            <a:pPr lvl="0" algn="just" rtl="1"/>
            <a:r>
              <a:rPr lang="ar-SA" sz="2400" b="1" dirty="0">
                <a:latin typeface="Simplified Arabic" pitchFamily="18" charset="-78"/>
              </a:rPr>
              <a:t>التشديد</a:t>
            </a:r>
            <a:r>
              <a:rPr lang="ar-SA" sz="2400" dirty="0">
                <a:latin typeface="Simplified Arabic" pitchFamily="18" charset="-78"/>
              </a:rPr>
              <a:t> على وجوب توافر الجدارة لدى تعيين الموظفين في الوظائف العامة</a:t>
            </a:r>
            <a:endParaRPr lang="en-US" sz="2400" dirty="0">
              <a:latin typeface="Simplified Arabic" pitchFamily="18" charset="-78"/>
            </a:endParaRPr>
          </a:p>
          <a:p>
            <a:pPr lvl="0" algn="just" rtl="1"/>
            <a:r>
              <a:rPr lang="ar-SA" sz="2400" b="1" dirty="0">
                <a:latin typeface="Simplified Arabic" pitchFamily="18" charset="-78"/>
              </a:rPr>
              <a:t>إطلاق</a:t>
            </a:r>
            <a:r>
              <a:rPr lang="ar-SA" sz="2400" dirty="0">
                <a:latin typeface="Simplified Arabic" pitchFamily="18" charset="-78"/>
              </a:rPr>
              <a:t> حملات توعية إعلامية للمواطنين عن مخاطر الفساد وتأثيره على المجتمع</a:t>
            </a:r>
            <a:endParaRPr lang="ar-LB" sz="2400" dirty="0">
              <a:latin typeface="Simplified Arabic" pitchFamily="18" charset="-78"/>
            </a:endParaRPr>
          </a:p>
          <a:p>
            <a:pPr lvl="0" algn="just" rtl="1"/>
            <a:r>
              <a:rPr lang="ar-SA" sz="2400" b="1" dirty="0">
                <a:latin typeface="Simplified Arabic" pitchFamily="18" charset="-78"/>
              </a:rPr>
              <a:t>نشر</a:t>
            </a:r>
            <a:r>
              <a:rPr lang="ar-SA" sz="2400" dirty="0">
                <a:latin typeface="Simplified Arabic" pitchFamily="18" charset="-78"/>
              </a:rPr>
              <a:t> ثقافة نبذ ومحاربة الفساد في المدارس والجامعات وأماكن العمل العامة والخاصة</a:t>
            </a:r>
            <a:endParaRPr lang="en-US" sz="2400" dirty="0">
              <a:latin typeface="Simplified Arabic" pitchFamily="18" charset="-78"/>
            </a:endParaRPr>
          </a:p>
          <a:p>
            <a:pPr algn="r" rtl="1"/>
            <a:endParaRPr lang="en-US" sz="2000" dirty="0"/>
          </a:p>
        </p:txBody>
      </p:sp>
    </p:spTree>
    <p:extLst>
      <p:ext uri="{BB962C8B-B14F-4D97-AF65-F5344CB8AC3E}">
        <p14:creationId xmlns:p14="http://schemas.microsoft.com/office/powerpoint/2010/main" val="3622885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TotalTime>
  <Words>1728</Words>
  <Application>Microsoft Macintosh PowerPoint</Application>
  <PresentationFormat>Widescreen</PresentationFormat>
  <Paragraphs>115</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Calibri Light</vt:lpstr>
      <vt:lpstr>Gill Sans MT</vt:lpstr>
      <vt:lpstr>Simplified Arabic</vt:lpstr>
      <vt:lpstr>Times New Roman</vt:lpstr>
      <vt:lpstr>Wingdings</vt:lpstr>
      <vt:lpstr>Office Theme</vt:lpstr>
      <vt:lpstr>PowerPoint Presentation</vt:lpstr>
      <vt:lpstr>النصوص المرجعية</vt:lpstr>
      <vt:lpstr>النصوص المرجعية</vt:lpstr>
      <vt:lpstr>النصوص المرجعية</vt:lpstr>
      <vt:lpstr> مضمون قانون الحق في الوصول إلى المعلومات</vt:lpstr>
      <vt:lpstr>إيجابيات قانون الحق في الوصول إلى المعلومات</vt:lpstr>
      <vt:lpstr>أهمية مضمون المرسوم التطبيقي</vt:lpstr>
      <vt:lpstr>سلبيات في تطبيق قانون الحق في الوصول إلى المعلومات</vt:lpstr>
      <vt:lpstr> الخطوات المطلوبة لتطبيق قانون الحق  في الوصول إلى المعلومات </vt:lpstr>
      <vt:lpstr> مضمون قانون مكافحة الفساد في القطاع العام  وانشاء الهيئة الوطنية لمكافحة الفساد </vt:lpstr>
      <vt:lpstr> مضمون قانون مكافحة الفساد في القطاع العام  وانشاء الهيئة الوطنية لمكافحة الفساد </vt:lpstr>
      <vt:lpstr> إيجابيات قانون مكافحة الفساد في القطاع العام  وانشاء الهيئة الوطنية لمكافحة الفساد </vt:lpstr>
      <vt:lpstr>إيجابيات قانون مكافحة الفساد في القطاع العام  وانشاء الهيئة الوطنية لمكافحة الفساد</vt:lpstr>
      <vt:lpstr>سلبيات في تطبيق قانون مكافحة الفساد في القطاع العام  وانشاء الهيئة الوطنية لمكافحة الفساد</vt:lpstr>
      <vt:lpstr>الخطوات المطلوبة لتطبيق قانون مكافحة الفساد في القطاع العام  وانشاء الهيئة الوطنية لمكافحة الفساد</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FOGSS3 LRI</dc:creator>
  <cp:lastModifiedBy>Microsoft Office User</cp:lastModifiedBy>
  <cp:revision>50</cp:revision>
  <dcterms:created xsi:type="dcterms:W3CDTF">2020-05-16T13:53:59Z</dcterms:created>
  <dcterms:modified xsi:type="dcterms:W3CDTF">2022-05-26T14:24:41Z</dcterms:modified>
</cp:coreProperties>
</file>